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Century Gothic"/>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84F2BB-379D-4060-BA5D-7C9C0436B3DC}">
  <a:tblStyle styleId="{6F84F2BB-379D-4060-BA5D-7C9C0436B3D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enturyGothic-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CenturyGothic-italic.fntdata"/><Relationship Id="rId23" Type="http://schemas.openxmlformats.org/officeDocument/2006/relationships/slide" Target="slides/slide17.xml"/><Relationship Id="rId67" Type="http://schemas.openxmlformats.org/officeDocument/2006/relationships/font" Target="fonts/CenturyGothic-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enturyGothic-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1738fd1d9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1738fd1d97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g21738fd1d9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4" name="Google Shape;844;p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450">
                <a:solidFill>
                  <a:srgbClr val="242729"/>
                </a:solidFill>
                <a:latin typeface="Arial"/>
                <a:ea typeface="Arial"/>
                <a:cs typeface="Arial"/>
                <a:sym typeface="Arial"/>
              </a:rPr>
              <a:t>Different types of CSS units are available for expressing lengths. Following table explains different types of CSS units.</a:t>
            </a:r>
            <a:endParaRPr/>
          </a:p>
        </p:txBody>
      </p:sp>
      <p:sp>
        <p:nvSpPr>
          <p:cNvPr id="845" name="Google Shape;845;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94cae0d69b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94cae0d69b_2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194cae0d69b_2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115e49f701_1_16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2115e49f701_1_161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1" name="Google Shape;861;g2115e49f701_1_16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115e49f701_1_2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115e49f701_1_288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g2115e49f701_1_28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128311923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1283119238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2128311923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115e49f701_1_1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g2115e49f701_1_160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0E5580"/>
                </a:solidFill>
                <a:highlight>
                  <a:schemeClr val="lt1"/>
                </a:highlight>
                <a:latin typeface="Century Gothic"/>
                <a:ea typeface="Century Gothic"/>
                <a:cs typeface="Century Gothic"/>
                <a:sym typeface="Century Gothic"/>
              </a:rPr>
              <a:t>The style tags are generally placed inside the &lt;head&gt; tags because it is not something that will be displayed in the browser. </a:t>
            </a:r>
            <a:endParaRPr>
              <a:solidFill>
                <a:srgbClr val="0E5580"/>
              </a:solidFill>
              <a:highlight>
                <a:schemeClr val="lt1"/>
              </a:highlight>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a:p>
        </p:txBody>
      </p:sp>
      <p:sp>
        <p:nvSpPr>
          <p:cNvPr id="886" name="Google Shape;886;g2115e49f701_1_16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2115e49f701_1_28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2115e49f701_1_289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2115e49f701_1_289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155594648e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3" name="Google Shape;903;g155594648e3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04" name="Google Shape;904;g155594648e3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13621bebc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13621bebc4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g213621bebc4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94cae0d69b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94cae0d69b_2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g194cae0d69b_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ff19000ad3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ff19000ad3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ff19000ad3_0_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p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333333"/>
                </a:solidFill>
                <a:highlight>
                  <a:schemeClr val="lt1"/>
                </a:highlight>
                <a:latin typeface="Century Gothic"/>
                <a:ea typeface="Century Gothic"/>
                <a:cs typeface="Century Gothic"/>
                <a:sym typeface="Century Gothic"/>
              </a:rPr>
              <a:t>In CSS, selectors are used to target a group or individual elements in a web page that we want to style. There are a wide variety of CSS selectors available, allowing for fine, grained precision when selecting elements to style.</a:t>
            </a:r>
            <a:endParaRPr>
              <a:solidFill>
                <a:srgbClr val="333333"/>
              </a:solidFill>
              <a:highlight>
                <a:schemeClr val="lt1"/>
              </a:highlight>
              <a:latin typeface="Century Gothic"/>
              <a:ea typeface="Century Gothic"/>
              <a:cs typeface="Century Gothic"/>
              <a:sym typeface="Century Gothic"/>
            </a:endParaRPr>
          </a:p>
          <a:p>
            <a:pPr indent="0" lvl="0" marL="0" rtl="0" algn="l">
              <a:spcBef>
                <a:spcPts val="0"/>
              </a:spcBef>
              <a:spcAft>
                <a:spcPts val="0"/>
              </a:spcAft>
              <a:buClr>
                <a:schemeClr val="dk1"/>
              </a:buClr>
              <a:buSzPts val="1200"/>
              <a:buFont typeface="Arial"/>
              <a:buNone/>
            </a:pPr>
            <a:r>
              <a:t/>
            </a:r>
            <a:endParaRPr>
              <a:solidFill>
                <a:srgbClr val="333333"/>
              </a:solidFill>
              <a:highlight>
                <a:schemeClr val="lt1"/>
              </a:highlight>
              <a:latin typeface="Verdana"/>
              <a:ea typeface="Verdana"/>
              <a:cs typeface="Verdana"/>
              <a:sym typeface="Verdana"/>
            </a:endParaRPr>
          </a:p>
          <a:p>
            <a:pPr indent="0" lvl="0" marL="0" rtl="0" algn="l">
              <a:lnSpc>
                <a:spcPct val="100000"/>
              </a:lnSpc>
              <a:spcBef>
                <a:spcPts val="0"/>
              </a:spcBef>
              <a:spcAft>
                <a:spcPts val="0"/>
              </a:spcAft>
              <a:buSzPts val="1400"/>
              <a:buNone/>
            </a:pPr>
            <a:r>
              <a:t/>
            </a:r>
            <a:endParaRPr/>
          </a:p>
        </p:txBody>
      </p:sp>
      <p:sp>
        <p:nvSpPr>
          <p:cNvPr id="932" name="Google Shape;932;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p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1" name="Google Shape;941;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15b14a6f5d_5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15b14a6f5d_5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g215b14a6f5d_5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dddf6b2050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1dddf6b2050_0_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59" name="Google Shape;959;g1dddf6b2050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1738fd1d97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g21738fd1d97_0_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71" name="Google Shape;971;g21738fd1d97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1738fd1d97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2" name="Google Shape;982;g21738fd1d97_0_3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83" name="Google Shape;983;g21738fd1d97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1738fd1d97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4" name="Google Shape;994;g21738fd1d97_0_2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95" name="Google Shape;995;g21738fd1d97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15b14a6f5d_5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g215b14a6f5d_5_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07" name="Google Shape;1007;g215b14a6f5d_5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1738fd1d97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4" name="Google Shape;1014;g21738fd1d97_0_6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5" name="Google Shape;1015;g21738fd1d97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21738fd1d9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6" name="Google Shape;1026;g21738fd1d97_0_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27" name="Google Shape;1027;g21738fd1d97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1738fd1d9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1738fd1d97_0_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21738fd1d97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558529da23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8" name="Google Shape;1038;g1558529da23_0_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39" name="Google Shape;1039;g1558529da23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dddf6b205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dddf6b205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g1dddf6b205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dddf6b205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dddf6b2050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g1dddf6b205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1738fd1d97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6" name="Google Shape;1066;g21738fd1d97_0_8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67" name="Google Shape;1067;g21738fd1d97_0_8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1738fd1d97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g21738fd1d97_0_9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80" name="Google Shape;1080;g21738fd1d97_0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1738fd1d97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g21738fd1d97_0_1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93" name="Google Shape;1093;g21738fd1d97_0_1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dddf6b205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dddf6b2050_0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g1dddf6b2050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15b904da77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15b904da77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215b904da77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551f3edab3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g1551f3edab3_1_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25" name="Google Shape;1125;g1551f3edab3_1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1551f3edab3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4" name="Google Shape;1134;g1551f3edab3_1_5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35" name="Google Shape;1135;g1551f3edab3_1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5" name="Google Shape;785;p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6" name="Google Shape;78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156ed57af3a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156ed57af3a_0_1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g156ed57af3a_0_1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1551f3edab3_1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g1551f3edab3_1_6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52" name="Google Shape;1152;g1551f3edab3_1_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115e49f701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115e49f701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21738fd1d97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21738fd1d97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028a937331_0_4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028a937331_0_4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g2028a937331_0_4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1738fd1d97_0_8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1738fd1d97_0_8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g21738fd1d97_0_8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1738fd1d97_0_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1738fd1d97_0_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g21738fd1d97_0_9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ff19000ad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ff19000ad3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gff19000ad3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576fb122d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0" name="Google Shape;1220;g1576fb122d1_0_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21" name="Google Shape;1221;g1576fb122d1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dddf2e1ad5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dddf2e1ad5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g1dddf2e1ad5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p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94" name="Google Shape;79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ff19000ad3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ff19000ad3_0_46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gff19000ad3_0_4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ff19000ad3_0_4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ff19000ad3_0_4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gff19000ad3_0_4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1576fb122d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8" name="Google Shape;1278;g1576fb122d1_0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9" name="Google Shape;1279;g1576fb122d1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1dddf2e1a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1dddf2e1ad5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1dddf2e1ad5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1551f3edab3_1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6" name="Google Shape;1296;g1551f3edab3_1_2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97" name="Google Shape;1297;g1551f3edab3_1_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194e9a6c4f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194e9a6c4f4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g194e9a6c4f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15" name="Google Shape;1315;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1591ccb9ed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1591ccb9ed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ff19000ad3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ff19000ad3_0_3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gff19000ad3_0_3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1551f3edab3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1551f3edab3_1_5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38" name="Google Shape;1338;g1551f3edab3_1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877a0fed5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4" name="Google Shape;804;g1877a0fed5a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05" name="Google Shape;805;g1877a0fed5a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1283119238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1283119238_0_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21283119238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5" name="Google Shape;825;p1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26" name="Google Shape;826;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4" name="Google Shape;834;p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35" name="Google Shape;835;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 Id="rId3" Type="http://schemas.openxmlformats.org/officeDocument/2006/relationships/image" Target="../media/image3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42" name="Shape 42"/>
        <p:cNvGrpSpPr/>
        <p:nvPr/>
      </p:nvGrpSpPr>
      <p:grpSpPr>
        <a:xfrm>
          <a:off x="0" y="0"/>
          <a:ext cx="0" cy="0"/>
          <a:chOff x="0" y="0"/>
          <a:chExt cx="0" cy="0"/>
        </a:xfrm>
      </p:grpSpPr>
      <p:sp>
        <p:nvSpPr>
          <p:cNvPr id="43" name="Google Shape;43;p2"/>
          <p:cNvSpPr/>
          <p:nvPr/>
        </p:nvSpPr>
        <p:spPr>
          <a:xfrm>
            <a:off x="0" y="1179625"/>
            <a:ext cx="9144000" cy="309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txBox="1"/>
          <p:nvPr>
            <p:ph type="title"/>
          </p:nvPr>
        </p:nvSpPr>
        <p:spPr>
          <a:xfrm>
            <a:off x="0" y="2100400"/>
            <a:ext cx="9144000" cy="14382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EC14F"/>
              </a:buClr>
              <a:buSzPts val="4000"/>
              <a:buFont typeface="Avenir"/>
              <a:buNone/>
              <a:defRPr sz="4000">
                <a:solidFill>
                  <a:srgbClr val="FEC14F"/>
                </a:solidFill>
                <a:latin typeface="Avenir"/>
                <a:ea typeface="Avenir"/>
                <a:cs typeface="Avenir"/>
                <a:sym typeface="Avenir"/>
              </a:defRPr>
            </a:lvl1pPr>
            <a:lvl2pPr lvl="1" algn="ctr">
              <a:spcBef>
                <a:spcPts val="0"/>
              </a:spcBef>
              <a:spcAft>
                <a:spcPts val="0"/>
              </a:spcAft>
              <a:buClr>
                <a:srgbClr val="FEC14F"/>
              </a:buClr>
              <a:buSzPts val="3600"/>
              <a:buNone/>
              <a:defRPr sz="3600">
                <a:solidFill>
                  <a:srgbClr val="FEC14F"/>
                </a:solidFill>
              </a:defRPr>
            </a:lvl2pPr>
            <a:lvl3pPr lvl="2" algn="ctr">
              <a:spcBef>
                <a:spcPts val="0"/>
              </a:spcBef>
              <a:spcAft>
                <a:spcPts val="0"/>
              </a:spcAft>
              <a:buClr>
                <a:srgbClr val="FEC14F"/>
              </a:buClr>
              <a:buSzPts val="3600"/>
              <a:buNone/>
              <a:defRPr sz="3600">
                <a:solidFill>
                  <a:srgbClr val="FEC14F"/>
                </a:solidFill>
              </a:defRPr>
            </a:lvl3pPr>
            <a:lvl4pPr lvl="3" algn="ctr">
              <a:spcBef>
                <a:spcPts val="0"/>
              </a:spcBef>
              <a:spcAft>
                <a:spcPts val="0"/>
              </a:spcAft>
              <a:buClr>
                <a:srgbClr val="FEC14F"/>
              </a:buClr>
              <a:buSzPts val="3600"/>
              <a:buNone/>
              <a:defRPr sz="3600">
                <a:solidFill>
                  <a:srgbClr val="FEC14F"/>
                </a:solidFill>
              </a:defRPr>
            </a:lvl4pPr>
            <a:lvl5pPr lvl="4" algn="ctr">
              <a:spcBef>
                <a:spcPts val="0"/>
              </a:spcBef>
              <a:spcAft>
                <a:spcPts val="0"/>
              </a:spcAft>
              <a:buClr>
                <a:srgbClr val="FEC14F"/>
              </a:buClr>
              <a:buSzPts val="3600"/>
              <a:buNone/>
              <a:defRPr sz="3600">
                <a:solidFill>
                  <a:srgbClr val="FEC14F"/>
                </a:solidFill>
              </a:defRPr>
            </a:lvl5pPr>
            <a:lvl6pPr lvl="5" algn="ctr">
              <a:spcBef>
                <a:spcPts val="0"/>
              </a:spcBef>
              <a:spcAft>
                <a:spcPts val="0"/>
              </a:spcAft>
              <a:buClr>
                <a:srgbClr val="FEC14F"/>
              </a:buClr>
              <a:buSzPts val="3600"/>
              <a:buNone/>
              <a:defRPr sz="3600">
                <a:solidFill>
                  <a:srgbClr val="FEC14F"/>
                </a:solidFill>
              </a:defRPr>
            </a:lvl6pPr>
            <a:lvl7pPr lvl="6" algn="ctr">
              <a:spcBef>
                <a:spcPts val="0"/>
              </a:spcBef>
              <a:spcAft>
                <a:spcPts val="0"/>
              </a:spcAft>
              <a:buClr>
                <a:srgbClr val="FEC14F"/>
              </a:buClr>
              <a:buSzPts val="3600"/>
              <a:buNone/>
              <a:defRPr sz="3600">
                <a:solidFill>
                  <a:srgbClr val="FEC14F"/>
                </a:solidFill>
              </a:defRPr>
            </a:lvl7pPr>
            <a:lvl8pPr lvl="7" algn="ctr">
              <a:spcBef>
                <a:spcPts val="0"/>
              </a:spcBef>
              <a:spcAft>
                <a:spcPts val="0"/>
              </a:spcAft>
              <a:buClr>
                <a:srgbClr val="FEC14F"/>
              </a:buClr>
              <a:buSzPts val="3600"/>
              <a:buNone/>
              <a:defRPr sz="3600">
                <a:solidFill>
                  <a:srgbClr val="FEC14F"/>
                </a:solidFill>
              </a:defRPr>
            </a:lvl8pPr>
            <a:lvl9pPr lvl="8" algn="ctr">
              <a:spcBef>
                <a:spcPts val="0"/>
              </a:spcBef>
              <a:spcAft>
                <a:spcPts val="0"/>
              </a:spcAft>
              <a:buClr>
                <a:srgbClr val="FEC14F"/>
              </a:buClr>
              <a:buSzPts val="3600"/>
              <a:buNone/>
              <a:defRPr sz="3600">
                <a:solidFill>
                  <a:srgbClr val="FEC14F"/>
                </a:solidFill>
              </a:defRPr>
            </a:lvl9pPr>
          </a:lstStyle>
          <a:p/>
        </p:txBody>
      </p:sp>
      <p:sp>
        <p:nvSpPr>
          <p:cNvPr id="45" name="Google Shape;45;p2"/>
          <p:cNvSpPr/>
          <p:nvPr/>
        </p:nvSpPr>
        <p:spPr>
          <a:xfrm rot="10800000">
            <a:off x="2671975" y="3196945"/>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5" name="Shape 95"/>
        <p:cNvGrpSpPr/>
        <p:nvPr/>
      </p:nvGrpSpPr>
      <p:grpSpPr>
        <a:xfrm>
          <a:off x="0" y="0"/>
          <a:ext cx="0" cy="0"/>
          <a:chOff x="0" y="0"/>
          <a:chExt cx="0" cy="0"/>
        </a:xfrm>
      </p:grpSpPr>
      <p:sp>
        <p:nvSpPr>
          <p:cNvPr id="96" name="Google Shape;96;p11"/>
          <p:cNvSpPr txBox="1"/>
          <p:nvPr>
            <p:ph type="title"/>
          </p:nvPr>
        </p:nvSpPr>
        <p:spPr>
          <a:xfrm>
            <a:off x="485575" y="6749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1"/>
          <p:cNvSpPr/>
          <p:nvPr/>
        </p:nvSpPr>
        <p:spPr>
          <a:xfrm>
            <a:off x="485575" y="1477825"/>
            <a:ext cx="23931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3094175" y="1477825"/>
            <a:ext cx="55419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1"/>
          <p:cNvSpPr/>
          <p:nvPr>
            <p:ph idx="2" type="pic"/>
          </p:nvPr>
        </p:nvSpPr>
        <p:spPr>
          <a:xfrm>
            <a:off x="862050" y="1816475"/>
            <a:ext cx="1693500" cy="2139900"/>
          </a:xfrm>
          <a:prstGeom prst="roundRect">
            <a:avLst>
              <a:gd fmla="val 16667" name="adj"/>
            </a:avLst>
          </a:prstGeom>
          <a:noFill/>
          <a:ln>
            <a:noFill/>
          </a:ln>
        </p:spPr>
      </p:sp>
      <p:sp>
        <p:nvSpPr>
          <p:cNvPr id="100" name="Google Shape;100;p11"/>
          <p:cNvSpPr txBox="1"/>
          <p:nvPr>
            <p:ph idx="1" type="body"/>
          </p:nvPr>
        </p:nvSpPr>
        <p:spPr>
          <a:xfrm>
            <a:off x="3402050" y="1816475"/>
            <a:ext cx="4972200" cy="22629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01" name="Google Shape;101;p11"/>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3" name="Shape 103"/>
        <p:cNvGrpSpPr/>
        <p:nvPr/>
      </p:nvGrpSpPr>
      <p:grpSpPr>
        <a:xfrm>
          <a:off x="0" y="0"/>
          <a:ext cx="0" cy="0"/>
          <a:chOff x="0" y="0"/>
          <a:chExt cx="0" cy="0"/>
        </a:xfrm>
      </p:grpSpPr>
      <p:sp>
        <p:nvSpPr>
          <p:cNvPr id="104" name="Google Shape;104;p12"/>
          <p:cNvSpPr txBox="1"/>
          <p:nvPr>
            <p:ph type="title"/>
          </p:nvPr>
        </p:nvSpPr>
        <p:spPr>
          <a:xfrm>
            <a:off x="490250" y="450150"/>
            <a:ext cx="8415600" cy="4090800"/>
          </a:xfrm>
          <a:prstGeom prst="rect">
            <a:avLst/>
          </a:prstGeom>
        </p:spPr>
        <p:txBody>
          <a:bodyPr anchorCtr="0" anchor="ctr" bIns="91425" lIns="91425" spcFirstLastPara="1" rIns="91425" wrap="square" tIns="91425">
            <a:spAutoFit/>
          </a:bodyPr>
          <a:lstStyle>
            <a:lvl1pPr lvl="0">
              <a:spcBef>
                <a:spcPts val="0"/>
              </a:spcBef>
              <a:spcAft>
                <a:spcPts val="0"/>
              </a:spcAft>
              <a:buClr>
                <a:srgbClr val="0079C0"/>
              </a:buClr>
              <a:buSzPts val="4700"/>
              <a:buChar char="●"/>
              <a:defRPr b="1" sz="4700">
                <a:solidFill>
                  <a:srgbClr val="0079C0"/>
                </a:solidFill>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105" name="Google Shape;105;p12"/>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7" name="Shape 107"/>
        <p:cNvGrpSpPr/>
        <p:nvPr/>
      </p:nvGrpSpPr>
      <p:grpSpPr>
        <a:xfrm>
          <a:off x="0" y="0"/>
          <a:ext cx="0" cy="0"/>
          <a:chOff x="0" y="0"/>
          <a:chExt cx="0" cy="0"/>
        </a:xfrm>
      </p:grpSpPr>
      <p:sp>
        <p:nvSpPr>
          <p:cNvPr id="108" name="Google Shape;108;p1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10" name="Shape 110"/>
        <p:cNvGrpSpPr/>
        <p:nvPr/>
      </p:nvGrpSpPr>
      <p:grpSpPr>
        <a:xfrm>
          <a:off x="0" y="0"/>
          <a:ext cx="0" cy="0"/>
          <a:chOff x="0" y="0"/>
          <a:chExt cx="0" cy="0"/>
        </a:xfrm>
      </p:grpSpPr>
      <p:pic>
        <p:nvPicPr>
          <p:cNvPr descr="Celestia-R1---OverlayTitleHD.png" id="111" name="Google Shape;111;p14"/>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112" name="Google Shape;112;p1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9pPr>
          </a:lstStyle>
          <a:p/>
        </p:txBody>
      </p:sp>
      <p:sp>
        <p:nvSpPr>
          <p:cNvPr id="113" name="Google Shape;113;p1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114" name="Google Shape;114;p1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15" name="Google Shape;115;p1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16" name="Google Shape;116;p14"/>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7" name="Shape 117"/>
        <p:cNvGrpSpPr/>
        <p:nvPr/>
      </p:nvGrpSpPr>
      <p:grpSpPr>
        <a:xfrm>
          <a:off x="0" y="0"/>
          <a:ext cx="0" cy="0"/>
          <a:chOff x="0" y="0"/>
          <a:chExt cx="0" cy="0"/>
        </a:xfrm>
      </p:grpSpPr>
      <p:grpSp>
        <p:nvGrpSpPr>
          <p:cNvPr id="118" name="Google Shape;118;p15"/>
          <p:cNvGrpSpPr/>
          <p:nvPr/>
        </p:nvGrpSpPr>
        <p:grpSpPr>
          <a:xfrm>
            <a:off x="0" y="-1780"/>
            <a:ext cx="9144000" cy="5150957"/>
            <a:chOff x="0" y="-2373"/>
            <a:chExt cx="12192000" cy="6867027"/>
          </a:xfrm>
        </p:grpSpPr>
        <p:sp>
          <p:nvSpPr>
            <p:cNvPr id="119" name="Google Shape;119;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 name="Google Shape;120;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 name="Google Shape;121;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 name="Google Shape;122;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4" name="Google Shape;124;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5" name="Google Shape;125;p1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6" name="Google Shape;126;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7" name="Google Shape;127;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8" name="Google Shape;128;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9" name="Google Shape;129;p1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30" name="Google Shape;130;p1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31" name="Google Shape;131;p1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2" name="Google Shape;132;p1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33" name="Google Shape;133;p1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4" name="Google Shape;134;p1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5" name="Shape 135"/>
        <p:cNvGrpSpPr/>
        <p:nvPr/>
      </p:nvGrpSpPr>
      <p:grpSpPr>
        <a:xfrm>
          <a:off x="0" y="0"/>
          <a:ext cx="0" cy="0"/>
          <a:chOff x="0" y="0"/>
          <a:chExt cx="0" cy="0"/>
        </a:xfrm>
      </p:grpSpPr>
      <p:sp>
        <p:nvSpPr>
          <p:cNvPr id="136" name="Google Shape;136;p1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SzPts val="2300"/>
              <a:buNone/>
              <a:defRPr b="1" i="0" sz="2300" u="none" cap="none" strike="noStrike"/>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37" name="Google Shape;137;p16"/>
          <p:cNvSpPr txBox="1"/>
          <p:nvPr>
            <p:ph idx="1" type="body"/>
          </p:nvPr>
        </p:nvSpPr>
        <p:spPr>
          <a:xfrm>
            <a:off x="523875" y="1290600"/>
            <a:ext cx="8186700" cy="3395400"/>
          </a:xfrm>
          <a:prstGeom prst="rect">
            <a:avLst/>
          </a:prstGeom>
          <a:noFill/>
          <a:ln>
            <a:noFill/>
          </a:ln>
        </p:spPr>
        <p:txBody>
          <a:bodyPr anchorCtr="0" anchor="t" bIns="68575" lIns="68575" spcFirstLastPara="1" rIns="68575" wrap="square" tIns="68575">
            <a:normAutofit/>
          </a:bodyPr>
          <a:lstStyle>
            <a:lvl1pPr indent="-298450" lvl="0" marL="457200" marR="0" rtl="0" algn="l">
              <a:lnSpc>
                <a:spcPct val="100000"/>
              </a:lnSpc>
              <a:spcBef>
                <a:spcPts val="800"/>
              </a:spcBef>
              <a:spcAft>
                <a:spcPts val="0"/>
              </a:spcAft>
              <a:buClr>
                <a:srgbClr val="FF9900"/>
              </a:buClr>
              <a:buSzPts val="1100"/>
              <a:buChar char="❑"/>
              <a:defRPr i="0" sz="1400" u="none" cap="none" strike="noStrike">
                <a:solidFill>
                  <a:srgbClr val="222222"/>
                </a:solidFill>
              </a:defRPr>
            </a:lvl1pPr>
            <a:lvl2pPr indent="-292100" lvl="1" marL="914400" marR="0" rtl="0" algn="l">
              <a:lnSpc>
                <a:spcPct val="100000"/>
              </a:lnSpc>
              <a:spcBef>
                <a:spcPts val="800"/>
              </a:spcBef>
              <a:spcAft>
                <a:spcPts val="0"/>
              </a:spcAft>
              <a:buClr>
                <a:srgbClr val="E69138"/>
              </a:buClr>
              <a:buSzPts val="1000"/>
              <a:buChar char="➢"/>
              <a:defRPr i="0" sz="1200" u="none" cap="none" strike="noStrike">
                <a:solidFill>
                  <a:srgbClr val="222222"/>
                </a:solidFill>
              </a:defRPr>
            </a:lvl2pPr>
            <a:lvl3pPr indent="-279400" lvl="2" marL="1371600" marR="0" rtl="0" algn="l">
              <a:lnSpc>
                <a:spcPct val="100000"/>
              </a:lnSpc>
              <a:spcBef>
                <a:spcPts val="800"/>
              </a:spcBef>
              <a:spcAft>
                <a:spcPts val="0"/>
              </a:spcAft>
              <a:buClr>
                <a:srgbClr val="E69138"/>
              </a:buClr>
              <a:buSzPts val="800"/>
              <a:buChar char="▶"/>
              <a:defRPr i="0" sz="1100" u="none" cap="none" strike="noStrike">
                <a:solidFill>
                  <a:srgbClr val="222222"/>
                </a:solidFill>
              </a:defRPr>
            </a:lvl3pPr>
            <a:lvl4pPr indent="-279400" lvl="3" marL="1828800" marR="0" rtl="0" algn="l">
              <a:lnSpc>
                <a:spcPct val="100000"/>
              </a:lnSpc>
              <a:spcBef>
                <a:spcPts val="800"/>
              </a:spcBef>
              <a:spcAft>
                <a:spcPts val="0"/>
              </a:spcAft>
              <a:buClr>
                <a:srgbClr val="B45F06"/>
              </a:buClr>
              <a:buSzPts val="800"/>
              <a:buChar char="▶"/>
              <a:defRPr i="0" sz="900" u="none" cap="none" strike="noStrike">
                <a:solidFill>
                  <a:srgbClr val="222222"/>
                </a:solidFill>
              </a:defRPr>
            </a:lvl4pPr>
            <a:lvl5pPr indent="-279400" lvl="4" marL="2286000" marR="0" rtl="0" algn="l">
              <a:lnSpc>
                <a:spcPct val="100000"/>
              </a:lnSpc>
              <a:spcBef>
                <a:spcPts val="800"/>
              </a:spcBef>
              <a:spcAft>
                <a:spcPts val="0"/>
              </a:spcAft>
              <a:buClr>
                <a:srgbClr val="222222"/>
              </a:buClr>
              <a:buSzPts val="800"/>
              <a:buChar char="▶"/>
              <a:defRPr i="0" sz="900" u="none" cap="none" strike="noStrike">
                <a:solidFill>
                  <a:srgbClr val="222222"/>
                </a:solidFill>
              </a:defRPr>
            </a:lvl5pPr>
            <a:lvl6pPr indent="-279400" lvl="5" marL="2743200" marR="0" rtl="0" algn="l">
              <a:lnSpc>
                <a:spcPct val="100000"/>
              </a:lnSpc>
              <a:spcBef>
                <a:spcPts val="800"/>
              </a:spcBef>
              <a:spcAft>
                <a:spcPts val="0"/>
              </a:spcAft>
              <a:buClr>
                <a:srgbClr val="222222"/>
              </a:buClr>
              <a:buSzPts val="800"/>
              <a:buChar char="▶"/>
              <a:defRPr i="0" sz="900" u="none" cap="none" strike="noStrike">
                <a:solidFill>
                  <a:srgbClr val="222222"/>
                </a:solidFill>
              </a:defRPr>
            </a:lvl6pPr>
            <a:lvl7pPr indent="-279400" lvl="6" marL="3200400" marR="0" rtl="0" algn="l">
              <a:lnSpc>
                <a:spcPct val="100000"/>
              </a:lnSpc>
              <a:spcBef>
                <a:spcPts val="800"/>
              </a:spcBef>
              <a:spcAft>
                <a:spcPts val="0"/>
              </a:spcAft>
              <a:buClr>
                <a:srgbClr val="222222"/>
              </a:buClr>
              <a:buSzPts val="800"/>
              <a:buChar char="▶"/>
              <a:defRPr i="0" sz="900" u="none" cap="none" strike="noStrike">
                <a:solidFill>
                  <a:srgbClr val="222222"/>
                </a:solidFill>
              </a:defRPr>
            </a:lvl7pPr>
            <a:lvl8pPr indent="-279400" lvl="7" marL="3657600" marR="0" rtl="0" algn="l">
              <a:lnSpc>
                <a:spcPct val="100000"/>
              </a:lnSpc>
              <a:spcBef>
                <a:spcPts val="800"/>
              </a:spcBef>
              <a:spcAft>
                <a:spcPts val="0"/>
              </a:spcAft>
              <a:buClr>
                <a:srgbClr val="222222"/>
              </a:buClr>
              <a:buSzPts val="800"/>
              <a:buChar char="▶"/>
              <a:defRPr i="0" sz="900" u="none" cap="none" strike="noStrike">
                <a:solidFill>
                  <a:srgbClr val="222222"/>
                </a:solidFill>
              </a:defRPr>
            </a:lvl8pPr>
            <a:lvl9pPr indent="-279400" lvl="8" marL="4114800" marR="0" rtl="0" algn="l">
              <a:lnSpc>
                <a:spcPct val="100000"/>
              </a:lnSpc>
              <a:spcBef>
                <a:spcPts val="800"/>
              </a:spcBef>
              <a:spcAft>
                <a:spcPts val="0"/>
              </a:spcAft>
              <a:buClr>
                <a:srgbClr val="222222"/>
              </a:buClr>
              <a:buSzPts val="800"/>
              <a:buChar char="▶"/>
              <a:defRPr i="0" sz="900" u="none" cap="none" strike="noStrike">
                <a:solidFill>
                  <a:srgbClr val="222222"/>
                </a:solidFill>
              </a:defRPr>
            </a:lvl9pPr>
          </a:lstStyle>
          <a:p/>
        </p:txBody>
      </p:sp>
      <p:sp>
        <p:nvSpPr>
          <p:cNvPr id="138" name="Google Shape;138;p1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6"/>
          <p:cNvSpPr txBox="1"/>
          <p:nvPr>
            <p:ph idx="12" type="sldNum"/>
          </p:nvPr>
        </p:nvSpPr>
        <p:spPr>
          <a:xfrm>
            <a:off x="8504981" y="4686113"/>
            <a:ext cx="583200" cy="4056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1pPr>
            <a:lvl2pPr indent="0" lvl="1"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2pPr>
            <a:lvl3pPr indent="0" lvl="2"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3pPr>
            <a:lvl4pPr indent="0" lvl="3"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4pPr>
            <a:lvl5pPr indent="0" lvl="4"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5pPr>
            <a:lvl6pPr indent="0" lvl="5"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6pPr>
            <a:lvl7pPr indent="0" lvl="6"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7pPr>
            <a:lvl8pPr indent="0" lvl="7"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8pPr>
            <a:lvl9pPr indent="0" lvl="8"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40" name="Shape 140"/>
        <p:cNvGrpSpPr/>
        <p:nvPr/>
      </p:nvGrpSpPr>
      <p:grpSpPr>
        <a:xfrm>
          <a:off x="0" y="0"/>
          <a:ext cx="0" cy="0"/>
          <a:chOff x="0" y="0"/>
          <a:chExt cx="0" cy="0"/>
        </a:xfrm>
      </p:grpSpPr>
      <p:sp>
        <p:nvSpPr>
          <p:cNvPr id="141" name="Google Shape;141;p17"/>
          <p:cNvSpPr txBox="1"/>
          <p:nvPr>
            <p:ph type="ctrTitle"/>
          </p:nvPr>
        </p:nvSpPr>
        <p:spPr>
          <a:xfrm>
            <a:off x="1143000" y="841772"/>
            <a:ext cx="6858300" cy="17907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1100"/>
              <a:buChar char="●"/>
              <a:defRPr sz="4500"/>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142" name="Google Shape;142;p17"/>
          <p:cNvSpPr txBox="1"/>
          <p:nvPr>
            <p:ph idx="1" type="subTitle"/>
          </p:nvPr>
        </p:nvSpPr>
        <p:spPr>
          <a:xfrm>
            <a:off x="1143000" y="2701528"/>
            <a:ext cx="6858300" cy="1241700"/>
          </a:xfrm>
          <a:prstGeom prst="rect">
            <a:avLst/>
          </a:prstGeom>
          <a:noFill/>
          <a:ln>
            <a:noFill/>
          </a:ln>
        </p:spPr>
        <p:txBody>
          <a:bodyPr anchorCtr="0" anchor="ctr" bIns="68575" lIns="68575" spcFirstLastPara="1" rIns="68575" wrap="square" tIns="68575">
            <a:normAutofit/>
          </a:bodyPr>
          <a:lstStyle>
            <a:lvl1pPr lvl="0" rtl="0" algn="ctr">
              <a:lnSpc>
                <a:spcPct val="100000"/>
              </a:lnSpc>
              <a:spcBef>
                <a:spcPts val="0"/>
              </a:spcBef>
              <a:spcAft>
                <a:spcPts val="0"/>
              </a:spcAft>
              <a:buSzPts val="1400"/>
              <a:buNone/>
              <a:defRPr sz="1800"/>
            </a:lvl1pPr>
            <a:lvl2pPr lvl="1" rtl="0" algn="ctr">
              <a:lnSpc>
                <a:spcPct val="100000"/>
              </a:lnSpc>
              <a:spcBef>
                <a:spcPts val="800"/>
              </a:spcBef>
              <a:spcAft>
                <a:spcPts val="0"/>
              </a:spcAft>
              <a:buSzPts val="1200"/>
              <a:buNone/>
              <a:defRPr sz="1600"/>
            </a:lvl2pPr>
            <a:lvl3pPr lvl="2" rtl="0" algn="ctr">
              <a:lnSpc>
                <a:spcPct val="100000"/>
              </a:lnSpc>
              <a:spcBef>
                <a:spcPts val="800"/>
              </a:spcBef>
              <a:spcAft>
                <a:spcPts val="0"/>
              </a:spcAft>
              <a:buSzPts val="1100"/>
              <a:buNone/>
              <a:defRPr sz="1400"/>
            </a:lvl3pPr>
            <a:lvl4pPr lvl="3" rtl="0" algn="ctr">
              <a:lnSpc>
                <a:spcPct val="100000"/>
              </a:lnSpc>
              <a:spcBef>
                <a:spcPts val="800"/>
              </a:spcBef>
              <a:spcAft>
                <a:spcPts val="0"/>
              </a:spcAft>
              <a:buSzPts val="900"/>
              <a:buNone/>
              <a:defRPr sz="1200"/>
            </a:lvl4pPr>
            <a:lvl5pPr lvl="4" rtl="0" algn="ctr">
              <a:lnSpc>
                <a:spcPct val="100000"/>
              </a:lnSpc>
              <a:spcBef>
                <a:spcPts val="800"/>
              </a:spcBef>
              <a:spcAft>
                <a:spcPts val="0"/>
              </a:spcAft>
              <a:buSzPts val="900"/>
              <a:buNone/>
              <a:defRPr sz="1200"/>
            </a:lvl5pPr>
            <a:lvl6pPr lvl="5" rtl="0" algn="ctr">
              <a:lnSpc>
                <a:spcPct val="100000"/>
              </a:lnSpc>
              <a:spcBef>
                <a:spcPts val="800"/>
              </a:spcBef>
              <a:spcAft>
                <a:spcPts val="0"/>
              </a:spcAft>
              <a:buSzPts val="900"/>
              <a:buNone/>
              <a:defRPr sz="1200"/>
            </a:lvl6pPr>
            <a:lvl7pPr lvl="6" rtl="0" algn="ctr">
              <a:lnSpc>
                <a:spcPct val="100000"/>
              </a:lnSpc>
              <a:spcBef>
                <a:spcPts val="800"/>
              </a:spcBef>
              <a:spcAft>
                <a:spcPts val="0"/>
              </a:spcAft>
              <a:buSzPts val="900"/>
              <a:buNone/>
              <a:defRPr sz="1200"/>
            </a:lvl7pPr>
            <a:lvl8pPr lvl="7" rtl="0" algn="ctr">
              <a:lnSpc>
                <a:spcPct val="100000"/>
              </a:lnSpc>
              <a:spcBef>
                <a:spcPts val="800"/>
              </a:spcBef>
              <a:spcAft>
                <a:spcPts val="0"/>
              </a:spcAft>
              <a:buSzPts val="900"/>
              <a:buNone/>
              <a:defRPr sz="1200"/>
            </a:lvl8pPr>
            <a:lvl9pPr lvl="8" rtl="0" algn="ctr">
              <a:lnSpc>
                <a:spcPct val="100000"/>
              </a:lnSpc>
              <a:spcBef>
                <a:spcPts val="800"/>
              </a:spcBef>
              <a:spcAft>
                <a:spcPts val="800"/>
              </a:spcAft>
              <a:buSzPts val="900"/>
              <a:buNone/>
              <a:defRPr sz="1200"/>
            </a:lvl9pPr>
          </a:lstStyle>
          <a:p/>
        </p:txBody>
      </p:sp>
      <p:sp>
        <p:nvSpPr>
          <p:cNvPr id="143" name="Google Shape;143;p17"/>
          <p:cNvSpPr txBox="1"/>
          <p:nvPr>
            <p:ph idx="10" type="dt"/>
          </p:nvPr>
        </p:nvSpPr>
        <p:spPr>
          <a:xfrm>
            <a:off x="6442245" y="4402931"/>
            <a:ext cx="1200300" cy="283200"/>
          </a:xfrm>
          <a:prstGeom prst="rect">
            <a:avLst/>
          </a:prstGeom>
          <a:noFill/>
          <a:ln>
            <a:noFill/>
          </a:ln>
        </p:spPr>
        <p:txBody>
          <a:bodyPr anchorCtr="0" anchor="ctr" bIns="68575" lIns="68575" spcFirstLastPara="1" rIns="68575" wrap="square" tIns="68575">
            <a:noAutofit/>
          </a:bodyPr>
          <a:lstStyle>
            <a:lvl1pPr lvl="0" rtl="0" algn="r">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144" name="Google Shape;144;p17"/>
          <p:cNvSpPr txBox="1"/>
          <p:nvPr>
            <p:ph idx="11" type="ftr"/>
          </p:nvPr>
        </p:nvSpPr>
        <p:spPr>
          <a:xfrm>
            <a:off x="514350" y="4402931"/>
            <a:ext cx="5870400" cy="2832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145" name="Google Shape;145;p17"/>
          <p:cNvSpPr txBox="1"/>
          <p:nvPr>
            <p:ph idx="12" type="sldNum"/>
          </p:nvPr>
        </p:nvSpPr>
        <p:spPr>
          <a:xfrm>
            <a:off x="7699546"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a:lvl1pPr>
            <a:lvl2pPr indent="0" lvl="1" marL="0" marR="0" rtl="0" algn="r">
              <a:lnSpc>
                <a:spcPct val="100000"/>
              </a:lnSpc>
              <a:spcBef>
                <a:spcPts val="0"/>
              </a:spcBef>
              <a:spcAft>
                <a:spcPts val="0"/>
              </a:spcAft>
              <a:buClr>
                <a:srgbClr val="000000"/>
              </a:buClr>
              <a:buSzPts val="800"/>
              <a:buFont typeface="Arial"/>
              <a:buNone/>
              <a:defRPr/>
            </a:lvl2pPr>
            <a:lvl3pPr indent="0" lvl="2" marL="0" marR="0" rtl="0" algn="r">
              <a:lnSpc>
                <a:spcPct val="100000"/>
              </a:lnSpc>
              <a:spcBef>
                <a:spcPts val="0"/>
              </a:spcBef>
              <a:spcAft>
                <a:spcPts val="0"/>
              </a:spcAft>
              <a:buClr>
                <a:srgbClr val="000000"/>
              </a:buClr>
              <a:buSzPts val="800"/>
              <a:buFont typeface="Arial"/>
              <a:buNone/>
              <a:defRPr/>
            </a:lvl3pPr>
            <a:lvl4pPr indent="0" lvl="3" marL="0" marR="0" rtl="0" algn="r">
              <a:lnSpc>
                <a:spcPct val="100000"/>
              </a:lnSpc>
              <a:spcBef>
                <a:spcPts val="0"/>
              </a:spcBef>
              <a:spcAft>
                <a:spcPts val="0"/>
              </a:spcAft>
              <a:buClr>
                <a:srgbClr val="000000"/>
              </a:buClr>
              <a:buSzPts val="800"/>
              <a:buFont typeface="Arial"/>
              <a:buNone/>
              <a:defRPr/>
            </a:lvl4pPr>
            <a:lvl5pPr indent="0" lvl="4" marL="0" marR="0" rtl="0" algn="r">
              <a:lnSpc>
                <a:spcPct val="100000"/>
              </a:lnSpc>
              <a:spcBef>
                <a:spcPts val="0"/>
              </a:spcBef>
              <a:spcAft>
                <a:spcPts val="0"/>
              </a:spcAft>
              <a:buClr>
                <a:srgbClr val="000000"/>
              </a:buClr>
              <a:buSzPts val="800"/>
              <a:buFont typeface="Arial"/>
              <a:buNone/>
              <a:defRPr/>
            </a:lvl5pPr>
            <a:lvl6pPr indent="0" lvl="5" marL="0" marR="0" rtl="0" algn="r">
              <a:lnSpc>
                <a:spcPct val="100000"/>
              </a:lnSpc>
              <a:spcBef>
                <a:spcPts val="0"/>
              </a:spcBef>
              <a:spcAft>
                <a:spcPts val="0"/>
              </a:spcAft>
              <a:buClr>
                <a:srgbClr val="000000"/>
              </a:buClr>
              <a:buSzPts val="800"/>
              <a:buFont typeface="Arial"/>
              <a:buNone/>
              <a:defRPr/>
            </a:lvl6pPr>
            <a:lvl7pPr indent="0" lvl="6" marL="0" marR="0" rtl="0" algn="r">
              <a:lnSpc>
                <a:spcPct val="100000"/>
              </a:lnSpc>
              <a:spcBef>
                <a:spcPts val="0"/>
              </a:spcBef>
              <a:spcAft>
                <a:spcPts val="0"/>
              </a:spcAft>
              <a:buClr>
                <a:srgbClr val="000000"/>
              </a:buClr>
              <a:buSzPts val="800"/>
              <a:buFont typeface="Arial"/>
              <a:buNone/>
              <a:defRPr/>
            </a:lvl7pPr>
            <a:lvl8pPr indent="0" lvl="7" marL="0" marR="0" rtl="0" algn="r">
              <a:lnSpc>
                <a:spcPct val="100000"/>
              </a:lnSpc>
              <a:spcBef>
                <a:spcPts val="0"/>
              </a:spcBef>
              <a:spcAft>
                <a:spcPts val="0"/>
              </a:spcAft>
              <a:buClr>
                <a:srgbClr val="000000"/>
              </a:buClr>
              <a:buSzPts val="800"/>
              <a:buFont typeface="Arial"/>
              <a:buNone/>
              <a:defRPr/>
            </a:lvl8pPr>
            <a:lvl9pPr indent="0" lvl="8" marL="0" marR="0" rtl="0" algn="r">
              <a:lnSpc>
                <a:spcPct val="100000"/>
              </a:lnSpc>
              <a:spcBef>
                <a:spcPts val="0"/>
              </a:spcBef>
              <a:spcAft>
                <a:spcPts val="0"/>
              </a:spcAft>
              <a:buClr>
                <a:srgbClr val="000000"/>
              </a:buClr>
              <a:buSzPts val="8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6" name="Shape 146"/>
        <p:cNvGrpSpPr/>
        <p:nvPr/>
      </p:nvGrpSpPr>
      <p:grpSpPr>
        <a:xfrm>
          <a:off x="0" y="0"/>
          <a:ext cx="0" cy="0"/>
          <a:chOff x="0" y="0"/>
          <a:chExt cx="0" cy="0"/>
        </a:xfrm>
      </p:grpSpPr>
      <p:grpSp>
        <p:nvGrpSpPr>
          <p:cNvPr id="147" name="Google Shape;147;p18"/>
          <p:cNvGrpSpPr/>
          <p:nvPr/>
        </p:nvGrpSpPr>
        <p:grpSpPr>
          <a:xfrm>
            <a:off x="0" y="-1780"/>
            <a:ext cx="9144000" cy="5150957"/>
            <a:chOff x="0" y="-2373"/>
            <a:chExt cx="12192000" cy="6867027"/>
          </a:xfrm>
        </p:grpSpPr>
        <p:sp>
          <p:nvSpPr>
            <p:cNvPr id="148" name="Google Shape;148;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 name="Google Shape;149;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 name="Google Shape;150;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 name="Google Shape;151;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2" name="Google Shape;152;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3" name="Google Shape;153;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4" name="Google Shape;154;p1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5" name="Google Shape;155;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6" name="Google Shape;156;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7" name="Google Shape;157;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8" name="Google Shape;158;p1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59" name="Google Shape;159;p1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60" name="Google Shape;160;p1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61" name="Google Shape;161;p1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62" name="Google Shape;162;p1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63" name="Google Shape;163;p18"/>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4" name="Shape 164"/>
        <p:cNvGrpSpPr/>
        <p:nvPr/>
      </p:nvGrpSpPr>
      <p:grpSpPr>
        <a:xfrm>
          <a:off x="0" y="0"/>
          <a:ext cx="0" cy="0"/>
          <a:chOff x="0" y="0"/>
          <a:chExt cx="0" cy="0"/>
        </a:xfrm>
      </p:grpSpPr>
      <p:sp>
        <p:nvSpPr>
          <p:cNvPr id="165" name="Google Shape;165;p1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166" name="Google Shape;166;p19"/>
          <p:cNvSpPr txBox="1"/>
          <p:nvPr/>
        </p:nvSpPr>
        <p:spPr>
          <a:xfrm>
            <a:off x="255374" y="797569"/>
            <a:ext cx="73992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rgbClr val="EBEBEB"/>
              </a:buClr>
              <a:buSzPts val="2700"/>
              <a:buFont typeface="Century Gothic"/>
              <a:buNone/>
            </a:pPr>
            <a:r>
              <a:rPr lang="en-US" sz="2300">
                <a:solidFill>
                  <a:schemeClr val="dk1"/>
                </a:solidFill>
              </a:rPr>
              <a:t>Questions?</a:t>
            </a:r>
            <a:endParaRPr sz="2300">
              <a:solidFill>
                <a:schemeClr val="dk1"/>
              </a:solidFill>
            </a:endParaRPr>
          </a:p>
        </p:txBody>
      </p:sp>
      <p:pic>
        <p:nvPicPr>
          <p:cNvPr id="167" name="Google Shape;167;p19"/>
          <p:cNvPicPr preferRelativeResize="0"/>
          <p:nvPr/>
        </p:nvPicPr>
        <p:blipFill rotWithShape="1">
          <a:blip r:embed="rId2">
            <a:alphaModFix/>
          </a:blip>
          <a:srcRect b="0" l="0" r="0" t="0"/>
          <a:stretch/>
        </p:blipFill>
        <p:spPr>
          <a:xfrm>
            <a:off x="2768145" y="1671607"/>
            <a:ext cx="2652770" cy="265277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8" name="Shape 168"/>
        <p:cNvGrpSpPr/>
        <p:nvPr/>
      </p:nvGrpSpPr>
      <p:grpSpPr>
        <a:xfrm>
          <a:off x="0" y="0"/>
          <a:ext cx="0" cy="0"/>
          <a:chOff x="0" y="0"/>
          <a:chExt cx="0" cy="0"/>
        </a:xfrm>
      </p:grpSpPr>
      <p:pic>
        <p:nvPicPr>
          <p:cNvPr descr="Celestia-R1---OverlayTitleHD.png" id="169" name="Google Shape;169;p20"/>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170" name="Google Shape;170;p20"/>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171" name="Google Shape;171;p20"/>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172" name="Google Shape;172;p20"/>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73" name="Google Shape;173;p20"/>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74" name="Google Shape;174;p20"/>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 name="Shape 46"/>
        <p:cNvGrpSpPr/>
        <p:nvPr/>
      </p:nvGrpSpPr>
      <p:grpSpPr>
        <a:xfrm>
          <a:off x="0" y="0"/>
          <a:ext cx="0" cy="0"/>
          <a:chOff x="0" y="0"/>
          <a:chExt cx="0" cy="0"/>
        </a:xfrm>
      </p:grpSpPr>
      <p:sp>
        <p:nvSpPr>
          <p:cNvPr id="47" name="Google Shape;47;p3"/>
          <p:cNvSpPr txBox="1"/>
          <p:nvPr>
            <p:ph type="title"/>
          </p:nvPr>
        </p:nvSpPr>
        <p:spPr>
          <a:xfrm>
            <a:off x="-37225" y="2099725"/>
            <a:ext cx="9144000" cy="6486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E69138"/>
              </a:buClr>
              <a:buSzPts val="3500"/>
              <a:buFont typeface="Avenir"/>
              <a:buNone/>
              <a:defRPr sz="3500">
                <a:solidFill>
                  <a:srgbClr val="E69138"/>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8" name="Google Shape;48;p3"/>
          <p:cNvGrpSpPr/>
          <p:nvPr/>
        </p:nvGrpSpPr>
        <p:grpSpPr>
          <a:xfrm>
            <a:off x="92087" y="1772839"/>
            <a:ext cx="7992414" cy="1597301"/>
            <a:chOff x="1032650" y="1735501"/>
            <a:chExt cx="2458221" cy="2138575"/>
          </a:xfrm>
        </p:grpSpPr>
        <p:sp>
          <p:nvSpPr>
            <p:cNvPr id="49" name="Google Shape;49;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54" name="Google Shape;54;p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5" name="Shape 175"/>
        <p:cNvGrpSpPr/>
        <p:nvPr/>
      </p:nvGrpSpPr>
      <p:grpSpPr>
        <a:xfrm>
          <a:off x="0" y="0"/>
          <a:ext cx="0" cy="0"/>
          <a:chOff x="0" y="0"/>
          <a:chExt cx="0" cy="0"/>
        </a:xfrm>
      </p:grpSpPr>
      <p:grpSp>
        <p:nvGrpSpPr>
          <p:cNvPr id="176" name="Google Shape;176;p21"/>
          <p:cNvGrpSpPr/>
          <p:nvPr/>
        </p:nvGrpSpPr>
        <p:grpSpPr>
          <a:xfrm>
            <a:off x="0" y="-1780"/>
            <a:ext cx="9144000" cy="5150957"/>
            <a:chOff x="0" y="-2373"/>
            <a:chExt cx="12192000" cy="6867027"/>
          </a:xfrm>
        </p:grpSpPr>
        <p:sp>
          <p:nvSpPr>
            <p:cNvPr id="177" name="Google Shape;177;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8" name="Google Shape;178;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9" name="Google Shape;179;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0" name="Google Shape;180;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1" name="Google Shape;181;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2" name="Google Shape;182;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3" name="Google Shape;183;p2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4" name="Google Shape;184;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5" name="Google Shape;185;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6" name="Google Shape;186;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7" name="Google Shape;187;p2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88" name="Google Shape;188;p2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89" name="Google Shape;189;p2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90" name="Google Shape;190;p2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91" name="Google Shape;191;p2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2" name="Google Shape;192;p2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93" name="Shape 193"/>
        <p:cNvGrpSpPr/>
        <p:nvPr/>
      </p:nvGrpSpPr>
      <p:grpSpPr>
        <a:xfrm>
          <a:off x="0" y="0"/>
          <a:ext cx="0" cy="0"/>
          <a:chOff x="0" y="0"/>
          <a:chExt cx="0" cy="0"/>
        </a:xfrm>
      </p:grpSpPr>
      <p:sp>
        <p:nvSpPr>
          <p:cNvPr id="194" name="Google Shape;194;p22"/>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22"/>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6" name="Shape 196"/>
        <p:cNvGrpSpPr/>
        <p:nvPr/>
      </p:nvGrpSpPr>
      <p:grpSpPr>
        <a:xfrm>
          <a:off x="0" y="0"/>
          <a:ext cx="0" cy="0"/>
          <a:chOff x="0" y="0"/>
          <a:chExt cx="0" cy="0"/>
        </a:xfrm>
      </p:grpSpPr>
      <p:grpSp>
        <p:nvGrpSpPr>
          <p:cNvPr id="197" name="Google Shape;197;p23"/>
          <p:cNvGrpSpPr/>
          <p:nvPr/>
        </p:nvGrpSpPr>
        <p:grpSpPr>
          <a:xfrm>
            <a:off x="0" y="-1780"/>
            <a:ext cx="9144000" cy="5150957"/>
            <a:chOff x="0" y="-2373"/>
            <a:chExt cx="12192000" cy="6867027"/>
          </a:xfrm>
        </p:grpSpPr>
        <p:sp>
          <p:nvSpPr>
            <p:cNvPr id="198" name="Google Shape;198;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0" name="Google Shape;200;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1" name="Google Shape;201;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2" name="Google Shape;202;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3" name="Google Shape;203;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4" name="Google Shape;204;p2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5" name="Google Shape;205;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6" name="Google Shape;206;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7" name="Google Shape;207;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8" name="Google Shape;208;p2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09" name="Google Shape;209;p2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10" name="Google Shape;210;p2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11" name="Google Shape;211;p2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12" name="Google Shape;212;p2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 name="Google Shape;213;p2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4" name="Shape 214"/>
        <p:cNvGrpSpPr/>
        <p:nvPr/>
      </p:nvGrpSpPr>
      <p:grpSpPr>
        <a:xfrm>
          <a:off x="0" y="0"/>
          <a:ext cx="0" cy="0"/>
          <a:chOff x="0" y="0"/>
          <a:chExt cx="0" cy="0"/>
        </a:xfrm>
      </p:grpSpPr>
      <p:sp>
        <p:nvSpPr>
          <p:cNvPr id="215" name="Google Shape;215;p24"/>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24"/>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pic>
        <p:nvPicPr>
          <p:cNvPr id="217" name="Google Shape;217;p24"/>
          <p:cNvPicPr preferRelativeResize="0"/>
          <p:nvPr/>
        </p:nvPicPr>
        <p:blipFill>
          <a:blip r:embed="rId2">
            <a:alphaModFix/>
          </a:blip>
          <a:stretch>
            <a:fillRect/>
          </a:stretch>
        </p:blipFill>
        <p:spPr>
          <a:xfrm>
            <a:off x="109871" y="103019"/>
            <a:ext cx="2190552" cy="31593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8" name="Shape 218"/>
        <p:cNvGrpSpPr/>
        <p:nvPr/>
      </p:nvGrpSpPr>
      <p:grpSpPr>
        <a:xfrm>
          <a:off x="0" y="0"/>
          <a:ext cx="0" cy="0"/>
          <a:chOff x="0" y="0"/>
          <a:chExt cx="0" cy="0"/>
        </a:xfrm>
      </p:grpSpPr>
      <p:grpSp>
        <p:nvGrpSpPr>
          <p:cNvPr id="219" name="Google Shape;219;p25"/>
          <p:cNvGrpSpPr/>
          <p:nvPr/>
        </p:nvGrpSpPr>
        <p:grpSpPr>
          <a:xfrm>
            <a:off x="0" y="-1780"/>
            <a:ext cx="9144000" cy="5150957"/>
            <a:chOff x="0" y="-2373"/>
            <a:chExt cx="12192000" cy="6867027"/>
          </a:xfrm>
        </p:grpSpPr>
        <p:sp>
          <p:nvSpPr>
            <p:cNvPr id="220" name="Google Shape;220;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1" name="Google Shape;221;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 name="Google Shape;222;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 name="Google Shape;223;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4" name="Google Shape;224;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5" name="Google Shape;225;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6" name="Google Shape;226;p2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7" name="Google Shape;227;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8" name="Google Shape;228;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9" name="Google Shape;229;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30" name="Google Shape;230;p2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31" name="Google Shape;231;p2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32" name="Google Shape;232;p2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33" name="Google Shape;233;p2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34" name="Google Shape;234;p2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5" name="Google Shape;235;p2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6" name="Shape 236"/>
        <p:cNvGrpSpPr/>
        <p:nvPr/>
      </p:nvGrpSpPr>
      <p:grpSpPr>
        <a:xfrm>
          <a:off x="0" y="0"/>
          <a:ext cx="0" cy="0"/>
          <a:chOff x="0" y="0"/>
          <a:chExt cx="0" cy="0"/>
        </a:xfrm>
      </p:grpSpPr>
      <p:sp>
        <p:nvSpPr>
          <p:cNvPr id="237" name="Google Shape;237;p26"/>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8" name="Google Shape;238;p26"/>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9" name="Shape 239"/>
        <p:cNvGrpSpPr/>
        <p:nvPr/>
      </p:nvGrpSpPr>
      <p:grpSpPr>
        <a:xfrm>
          <a:off x="0" y="0"/>
          <a:ext cx="0" cy="0"/>
          <a:chOff x="0" y="0"/>
          <a:chExt cx="0" cy="0"/>
        </a:xfrm>
      </p:grpSpPr>
      <p:grpSp>
        <p:nvGrpSpPr>
          <p:cNvPr id="240" name="Google Shape;240;p27"/>
          <p:cNvGrpSpPr/>
          <p:nvPr/>
        </p:nvGrpSpPr>
        <p:grpSpPr>
          <a:xfrm>
            <a:off x="0" y="-1780"/>
            <a:ext cx="9144000" cy="5150957"/>
            <a:chOff x="0" y="-2373"/>
            <a:chExt cx="12192000" cy="6867027"/>
          </a:xfrm>
        </p:grpSpPr>
        <p:sp>
          <p:nvSpPr>
            <p:cNvPr id="241" name="Google Shape;241;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2" name="Google Shape;242;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4" name="Google Shape;244;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5" name="Google Shape;245;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6" name="Google Shape;246;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7" name="Google Shape;247;p27"/>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8" name="Google Shape;248;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9" name="Google Shape;249;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50" name="Google Shape;250;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51" name="Google Shape;251;p27"/>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52" name="Google Shape;252;p27"/>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53" name="Google Shape;253;p27"/>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54" name="Google Shape;254;p27"/>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55" name="Google Shape;255;p27"/>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6" name="Google Shape;256;p27"/>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descr="Celestia-R1---OverlayTitleHD.png" id="258" name="Google Shape;258;p28"/>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259" name="Google Shape;259;p28"/>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260" name="Google Shape;260;p28"/>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261" name="Google Shape;261;p28"/>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262" name="Google Shape;262;p28"/>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263" name="Google Shape;263;p28"/>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264" name="Shape 264"/>
        <p:cNvGrpSpPr/>
        <p:nvPr/>
      </p:nvGrpSpPr>
      <p:grpSpPr>
        <a:xfrm>
          <a:off x="0" y="0"/>
          <a:ext cx="0" cy="0"/>
          <a:chOff x="0" y="0"/>
          <a:chExt cx="0" cy="0"/>
        </a:xfrm>
      </p:grpSpPr>
      <p:grpSp>
        <p:nvGrpSpPr>
          <p:cNvPr id="265" name="Google Shape;265;p29"/>
          <p:cNvGrpSpPr/>
          <p:nvPr/>
        </p:nvGrpSpPr>
        <p:grpSpPr>
          <a:xfrm>
            <a:off x="0" y="-1780"/>
            <a:ext cx="9144000" cy="5150957"/>
            <a:chOff x="0" y="-2373"/>
            <a:chExt cx="12192000" cy="6867027"/>
          </a:xfrm>
        </p:grpSpPr>
        <p:sp>
          <p:nvSpPr>
            <p:cNvPr id="266" name="Google Shape;266;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7" name="Google Shape;267;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8" name="Google Shape;268;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9" name="Google Shape;269;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0" name="Google Shape;270;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1" name="Google Shape;271;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2" name="Google Shape;272;p29"/>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3" name="Google Shape;273;p2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4" name="Google Shape;274;p2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5" name="Google Shape;275;p2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6" name="Google Shape;276;p29"/>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77" name="Google Shape;277;p29"/>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78" name="Google Shape;278;p29"/>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79" name="Google Shape;279;p29"/>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80" name="Google Shape;280;p29"/>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1" name="Google Shape;281;p2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AND_BODY_5">
    <p:spTree>
      <p:nvGrpSpPr>
        <p:cNvPr id="282" name="Shape 282"/>
        <p:cNvGrpSpPr/>
        <p:nvPr/>
      </p:nvGrpSpPr>
      <p:grpSpPr>
        <a:xfrm>
          <a:off x="0" y="0"/>
          <a:ext cx="0" cy="0"/>
          <a:chOff x="0" y="0"/>
          <a:chExt cx="0" cy="0"/>
        </a:xfrm>
      </p:grpSpPr>
      <p:sp>
        <p:nvSpPr>
          <p:cNvPr id="283" name="Google Shape;283;p30"/>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4" name="Google Shape;284;p30"/>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6" name="Shape 56"/>
        <p:cNvGrpSpPr/>
        <p:nvPr/>
      </p:nvGrpSpPr>
      <p:grpSpPr>
        <a:xfrm>
          <a:off x="0" y="0"/>
          <a:ext cx="0" cy="0"/>
          <a:chOff x="0" y="0"/>
          <a:chExt cx="0" cy="0"/>
        </a:xfrm>
      </p:grpSpPr>
      <p:sp>
        <p:nvSpPr>
          <p:cNvPr id="57" name="Google Shape;57;p4"/>
          <p:cNvSpPr/>
          <p:nvPr/>
        </p:nvSpPr>
        <p:spPr>
          <a:xfrm>
            <a:off x="0" y="654600"/>
            <a:ext cx="4365900" cy="448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285293"/>
              </a:solidFill>
            </a:endParaRPr>
          </a:p>
        </p:txBody>
      </p:sp>
      <p:sp>
        <p:nvSpPr>
          <p:cNvPr id="58" name="Google Shape;58;p4"/>
          <p:cNvSpPr txBox="1"/>
          <p:nvPr/>
        </p:nvSpPr>
        <p:spPr>
          <a:xfrm>
            <a:off x="4415700" y="898775"/>
            <a:ext cx="41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9" name="Google Shape;59;p4"/>
          <p:cNvSpPr txBox="1"/>
          <p:nvPr>
            <p:ph idx="1" type="body"/>
          </p:nvPr>
        </p:nvSpPr>
        <p:spPr>
          <a:xfrm>
            <a:off x="4474300" y="1347525"/>
            <a:ext cx="4103100" cy="36543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F98C61"/>
              </a:buClr>
              <a:buSzPts val="1600"/>
              <a:buChar char="●"/>
              <a:defRPr>
                <a:solidFill>
                  <a:srgbClr val="000000"/>
                </a:solidFill>
              </a:defRPr>
            </a:lvl1pPr>
            <a:lvl2pPr indent="-317500" lvl="1" marL="914400">
              <a:spcBef>
                <a:spcPts val="0"/>
              </a:spcBef>
              <a:spcAft>
                <a:spcPts val="0"/>
              </a:spcAft>
              <a:buClr>
                <a:srgbClr val="F98C61"/>
              </a:buClr>
              <a:buSzPts val="1400"/>
              <a:buChar char="○"/>
              <a:defRPr>
                <a:solidFill>
                  <a:srgbClr val="000000"/>
                </a:solidFill>
              </a:defRPr>
            </a:lvl2pPr>
            <a:lvl3pPr indent="-317500" lvl="2" marL="1371600">
              <a:spcBef>
                <a:spcPts val="0"/>
              </a:spcBef>
              <a:spcAft>
                <a:spcPts val="0"/>
              </a:spcAft>
              <a:buClr>
                <a:srgbClr val="E69138"/>
              </a:buClr>
              <a:buSzPts val="1400"/>
              <a:buChar char="■"/>
              <a:defRPr>
                <a:solidFill>
                  <a:srgbClr val="000000"/>
                </a:solidFill>
              </a:defRPr>
            </a:lvl3pPr>
            <a:lvl4pPr indent="-317500" lvl="3" marL="1828800">
              <a:spcBef>
                <a:spcPts val="0"/>
              </a:spcBef>
              <a:spcAft>
                <a:spcPts val="0"/>
              </a:spcAft>
              <a:buClr>
                <a:srgbClr val="000000"/>
              </a:buClr>
              <a:buSzPts val="1400"/>
              <a:buChar char="●"/>
              <a:defRPr>
                <a:solidFill>
                  <a:srgbClr val="000000"/>
                </a:solidFill>
              </a:defRPr>
            </a:lvl4pPr>
            <a:lvl5pPr indent="-330200" lvl="4" marL="2286000">
              <a:spcBef>
                <a:spcPts val="0"/>
              </a:spcBef>
              <a:spcAft>
                <a:spcPts val="0"/>
              </a:spcAft>
              <a:buClr>
                <a:srgbClr val="000000"/>
              </a:buClr>
              <a:buSzPts val="1600"/>
              <a:buChar char="○"/>
              <a:defRPr sz="1600">
                <a:solidFill>
                  <a:srgbClr val="000000"/>
                </a:solidFill>
              </a:defRPr>
            </a:lvl5pPr>
            <a:lvl6pPr indent="-317500" lvl="5" marL="2743200">
              <a:spcBef>
                <a:spcPts val="0"/>
              </a:spcBef>
              <a:spcAft>
                <a:spcPts val="0"/>
              </a:spcAft>
              <a:buClr>
                <a:srgbClr val="000000"/>
              </a:buClr>
              <a:buSzPts val="1400"/>
              <a:buChar char="■"/>
              <a:defRPr>
                <a:solidFill>
                  <a:srgbClr val="000000"/>
                </a:solidFill>
              </a:defRPr>
            </a:lvl6pPr>
            <a:lvl7pPr indent="-317500" lvl="6" marL="3200400">
              <a:spcBef>
                <a:spcPts val="0"/>
              </a:spcBef>
              <a:spcAft>
                <a:spcPts val="0"/>
              </a:spcAft>
              <a:buClr>
                <a:srgbClr val="000000"/>
              </a:buClr>
              <a:buSzPts val="1400"/>
              <a:buChar char="●"/>
              <a:defRPr>
                <a:solidFill>
                  <a:srgbClr val="000000"/>
                </a:solidFill>
              </a:defRPr>
            </a:lvl7pPr>
            <a:lvl8pPr indent="-317500" lvl="7" marL="3657600">
              <a:spcBef>
                <a:spcPts val="0"/>
              </a:spcBef>
              <a:spcAft>
                <a:spcPts val="0"/>
              </a:spcAft>
              <a:buClr>
                <a:srgbClr val="000000"/>
              </a:buClr>
              <a:buSzPts val="1400"/>
              <a:buChar char="○"/>
              <a:defRPr>
                <a:solidFill>
                  <a:srgbClr val="000000"/>
                </a:solidFill>
              </a:defRPr>
            </a:lvl8pPr>
            <a:lvl9pPr indent="-317500" lvl="8" marL="4114800">
              <a:spcBef>
                <a:spcPts val="0"/>
              </a:spcBef>
              <a:spcAft>
                <a:spcPts val="0"/>
              </a:spcAft>
              <a:buClr>
                <a:srgbClr val="000000"/>
              </a:buClr>
              <a:buSzPts val="1400"/>
              <a:buChar char="■"/>
              <a:defRPr>
                <a:solidFill>
                  <a:srgbClr val="000000"/>
                </a:solidFill>
              </a:defRPr>
            </a:lvl9pPr>
          </a:lstStyle>
          <a:p/>
        </p:txBody>
      </p:sp>
      <p:sp>
        <p:nvSpPr>
          <p:cNvPr id="60" name="Google Shape;60;p4"/>
          <p:cNvSpPr txBox="1"/>
          <p:nvPr/>
        </p:nvSpPr>
        <p:spPr>
          <a:xfrm>
            <a:off x="365125" y="2285475"/>
            <a:ext cx="3595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4000">
              <a:solidFill>
                <a:schemeClr val="lt1"/>
              </a:solidFill>
              <a:latin typeface="Avenir"/>
              <a:ea typeface="Avenir"/>
              <a:cs typeface="Avenir"/>
              <a:sym typeface="Avenir"/>
            </a:endParaRPr>
          </a:p>
        </p:txBody>
      </p:sp>
      <p:sp>
        <p:nvSpPr>
          <p:cNvPr id="61" name="Google Shape;6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showMasterSp="0">
  <p:cSld name="SECTION_HEADER_8">
    <p:spTree>
      <p:nvGrpSpPr>
        <p:cNvPr id="285" name="Shape 285"/>
        <p:cNvGrpSpPr/>
        <p:nvPr/>
      </p:nvGrpSpPr>
      <p:grpSpPr>
        <a:xfrm>
          <a:off x="0" y="0"/>
          <a:ext cx="0" cy="0"/>
          <a:chOff x="0" y="0"/>
          <a:chExt cx="0" cy="0"/>
        </a:xfrm>
      </p:grpSpPr>
      <p:grpSp>
        <p:nvGrpSpPr>
          <p:cNvPr id="286" name="Google Shape;286;p31"/>
          <p:cNvGrpSpPr/>
          <p:nvPr/>
        </p:nvGrpSpPr>
        <p:grpSpPr>
          <a:xfrm>
            <a:off x="0" y="-1780"/>
            <a:ext cx="9144000" cy="5150957"/>
            <a:chOff x="0" y="-2373"/>
            <a:chExt cx="12192000" cy="6867027"/>
          </a:xfrm>
        </p:grpSpPr>
        <p:sp>
          <p:nvSpPr>
            <p:cNvPr id="287" name="Google Shape;287;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8" name="Google Shape;288;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9" name="Google Shape;289;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0" name="Google Shape;290;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1" name="Google Shape;291;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2" name="Google Shape;292;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3" name="Google Shape;293;p3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4" name="Google Shape;294;p3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5" name="Google Shape;295;p3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96" name="Google Shape;296;p3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97" name="Google Shape;297;p3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98" name="Google Shape;298;p3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99" name="Google Shape;299;p3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00" name="Google Shape;300;p3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01" name="Google Shape;301;p3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2" name="Google Shape;302;p3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5">
    <p:bg>
      <p:bgPr>
        <a:blipFill>
          <a:blip r:embed="rId2">
            <a:alphaModFix/>
          </a:blip>
          <a:stretch>
            <a:fillRect/>
          </a:stretch>
        </a:blipFill>
      </p:bgPr>
    </p:bg>
    <p:spTree>
      <p:nvGrpSpPr>
        <p:cNvPr id="303" name="Shape 303"/>
        <p:cNvGrpSpPr/>
        <p:nvPr/>
      </p:nvGrpSpPr>
      <p:grpSpPr>
        <a:xfrm>
          <a:off x="0" y="0"/>
          <a:ext cx="0" cy="0"/>
          <a:chOff x="0" y="0"/>
          <a:chExt cx="0" cy="0"/>
        </a:xfrm>
      </p:grpSpPr>
      <p:pic>
        <p:nvPicPr>
          <p:cNvPr descr="Celestia-R1---OverlayTitleHD.png" id="304" name="Google Shape;304;p32"/>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305" name="Google Shape;305;p32"/>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06" name="Google Shape;306;p32"/>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07" name="Google Shape;307;p32"/>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08" name="Google Shape;308;p32"/>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09" name="Google Shape;309;p32"/>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showMasterSp="0">
  <p:cSld name="SECTION_HEADER_9">
    <p:spTree>
      <p:nvGrpSpPr>
        <p:cNvPr id="310" name="Shape 310"/>
        <p:cNvGrpSpPr/>
        <p:nvPr/>
      </p:nvGrpSpPr>
      <p:grpSpPr>
        <a:xfrm>
          <a:off x="0" y="0"/>
          <a:ext cx="0" cy="0"/>
          <a:chOff x="0" y="0"/>
          <a:chExt cx="0" cy="0"/>
        </a:xfrm>
      </p:grpSpPr>
      <p:grpSp>
        <p:nvGrpSpPr>
          <p:cNvPr id="311" name="Google Shape;311;p33"/>
          <p:cNvGrpSpPr/>
          <p:nvPr/>
        </p:nvGrpSpPr>
        <p:grpSpPr>
          <a:xfrm>
            <a:off x="0" y="-1780"/>
            <a:ext cx="9144000" cy="5150957"/>
            <a:chOff x="0" y="-2373"/>
            <a:chExt cx="12192000" cy="6867027"/>
          </a:xfrm>
        </p:grpSpPr>
        <p:sp>
          <p:nvSpPr>
            <p:cNvPr id="312" name="Google Shape;312;p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3" name="Google Shape;313;p3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4" name="Google Shape;314;p3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5" name="Google Shape;315;p3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6" name="Google Shape;316;p3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7" name="Google Shape;317;p3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8" name="Google Shape;318;p3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9" name="Google Shape;319;p3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0" name="Google Shape;320;p3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21" name="Google Shape;321;p3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22" name="Google Shape;322;p3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23" name="Google Shape;323;p3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24" name="Google Shape;324;p3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25" name="Google Shape;325;p3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26" name="Google Shape;326;p3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7" name="Google Shape;327;p3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6">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descr="Celestia-R1---OverlayTitleHD.png" id="329" name="Google Shape;329;p34"/>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330" name="Google Shape;330;p3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31" name="Google Shape;331;p3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32" name="Google Shape;332;p3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33" name="Google Shape;333;p3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34" name="Google Shape;334;p34"/>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showMasterSp="0">
  <p:cSld name="SECTION_HEADER_10">
    <p:spTree>
      <p:nvGrpSpPr>
        <p:cNvPr id="335" name="Shape 335"/>
        <p:cNvGrpSpPr/>
        <p:nvPr/>
      </p:nvGrpSpPr>
      <p:grpSpPr>
        <a:xfrm>
          <a:off x="0" y="0"/>
          <a:ext cx="0" cy="0"/>
          <a:chOff x="0" y="0"/>
          <a:chExt cx="0" cy="0"/>
        </a:xfrm>
      </p:grpSpPr>
      <p:grpSp>
        <p:nvGrpSpPr>
          <p:cNvPr id="336" name="Google Shape;336;p35"/>
          <p:cNvGrpSpPr/>
          <p:nvPr/>
        </p:nvGrpSpPr>
        <p:grpSpPr>
          <a:xfrm>
            <a:off x="0" y="-1780"/>
            <a:ext cx="9144000" cy="5150957"/>
            <a:chOff x="0" y="-2373"/>
            <a:chExt cx="12192000" cy="6867027"/>
          </a:xfrm>
        </p:grpSpPr>
        <p:sp>
          <p:nvSpPr>
            <p:cNvPr id="337" name="Google Shape;337;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8" name="Google Shape;338;p3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 name="Google Shape;339;p3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0" name="Google Shape;340;p3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1" name="Google Shape;341;p3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2" name="Google Shape;342;p3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3" name="Google Shape;343;p3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4" name="Google Shape;344;p3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5" name="Google Shape;345;p3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46" name="Google Shape;346;p3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47" name="Google Shape;347;p3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48" name="Google Shape;348;p3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49" name="Google Shape;349;p3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50" name="Google Shape;350;p3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51" name="Google Shape;351;p3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2" name="Google Shape;352;p3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3" name="Shape 353"/>
        <p:cNvGrpSpPr/>
        <p:nvPr/>
      </p:nvGrpSpPr>
      <p:grpSpPr>
        <a:xfrm>
          <a:off x="0" y="0"/>
          <a:ext cx="0" cy="0"/>
          <a:chOff x="0" y="0"/>
          <a:chExt cx="0" cy="0"/>
        </a:xfrm>
      </p:grpSpPr>
      <p:sp>
        <p:nvSpPr>
          <p:cNvPr id="354" name="Google Shape;354;p36"/>
          <p:cNvSpPr txBox="1"/>
          <p:nvPr>
            <p:ph type="title"/>
          </p:nvPr>
        </p:nvSpPr>
        <p:spPr>
          <a:xfrm>
            <a:off x="365054" y="363413"/>
            <a:ext cx="6571200" cy="530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2"/>
              </a:buClr>
              <a:buSzPts val="1100"/>
              <a:buFont typeface="Century Gothic"/>
              <a:buNone/>
              <a:defRPr b="0" i="0" sz="2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000" u="none" cap="none" strike="noStrike">
                <a:solidFill>
                  <a:schemeClr val="dk2"/>
                </a:solidFill>
              </a:defRPr>
            </a:lvl2pPr>
            <a:lvl3pPr lvl="2" marR="0" rtl="0" algn="l">
              <a:spcBef>
                <a:spcPts val="0"/>
              </a:spcBef>
              <a:spcAft>
                <a:spcPts val="0"/>
              </a:spcAft>
              <a:buSzPts val="1100"/>
              <a:buNone/>
              <a:defRPr b="0" i="0" sz="1000" u="none" cap="none" strike="noStrike">
                <a:solidFill>
                  <a:schemeClr val="dk2"/>
                </a:solidFill>
              </a:defRPr>
            </a:lvl3pPr>
            <a:lvl4pPr lvl="3" marR="0" rtl="0" algn="l">
              <a:spcBef>
                <a:spcPts val="0"/>
              </a:spcBef>
              <a:spcAft>
                <a:spcPts val="0"/>
              </a:spcAft>
              <a:buSzPts val="1100"/>
              <a:buNone/>
              <a:defRPr b="0" i="0" sz="1000" u="none" cap="none" strike="noStrike">
                <a:solidFill>
                  <a:schemeClr val="dk2"/>
                </a:solidFill>
              </a:defRPr>
            </a:lvl4pPr>
            <a:lvl5pPr lvl="4" marR="0" rtl="0" algn="l">
              <a:spcBef>
                <a:spcPts val="0"/>
              </a:spcBef>
              <a:spcAft>
                <a:spcPts val="0"/>
              </a:spcAft>
              <a:buSzPts val="1100"/>
              <a:buNone/>
              <a:defRPr b="0" i="0" sz="1000" u="none" cap="none" strike="noStrike">
                <a:solidFill>
                  <a:schemeClr val="dk2"/>
                </a:solidFill>
              </a:defRPr>
            </a:lvl5pPr>
            <a:lvl6pPr lvl="5" marR="0" rtl="0" algn="l">
              <a:lnSpc>
                <a:spcPct val="100000"/>
              </a:lnSpc>
              <a:spcBef>
                <a:spcPts val="0"/>
              </a:spcBef>
              <a:spcAft>
                <a:spcPts val="0"/>
              </a:spcAft>
              <a:buSzPts val="1100"/>
              <a:buNone/>
              <a:defRPr b="0" i="0" sz="1000" u="none" cap="none" strike="noStrike">
                <a:solidFill>
                  <a:schemeClr val="dk2"/>
                </a:solidFill>
              </a:defRPr>
            </a:lvl6pPr>
            <a:lvl7pPr lvl="6" marR="0" rtl="0" algn="l">
              <a:lnSpc>
                <a:spcPct val="100000"/>
              </a:lnSpc>
              <a:spcBef>
                <a:spcPts val="0"/>
              </a:spcBef>
              <a:spcAft>
                <a:spcPts val="0"/>
              </a:spcAft>
              <a:buSzPts val="1100"/>
              <a:buNone/>
              <a:defRPr b="0" i="0" sz="1000" u="none" cap="none" strike="noStrike">
                <a:solidFill>
                  <a:schemeClr val="dk2"/>
                </a:solidFill>
              </a:defRPr>
            </a:lvl7pPr>
            <a:lvl8pPr lvl="7" marR="0" rtl="0" algn="l">
              <a:lnSpc>
                <a:spcPct val="100000"/>
              </a:lnSpc>
              <a:spcBef>
                <a:spcPts val="0"/>
              </a:spcBef>
              <a:spcAft>
                <a:spcPts val="0"/>
              </a:spcAft>
              <a:buSzPts val="1100"/>
              <a:buNone/>
              <a:defRPr b="0" i="0" sz="1000" u="none" cap="none" strike="noStrike">
                <a:solidFill>
                  <a:schemeClr val="dk2"/>
                </a:solidFill>
              </a:defRPr>
            </a:lvl8pPr>
            <a:lvl9pPr lvl="8" marR="0" rtl="0" algn="l">
              <a:lnSpc>
                <a:spcPct val="100000"/>
              </a:lnSpc>
              <a:spcBef>
                <a:spcPts val="0"/>
              </a:spcBef>
              <a:spcAft>
                <a:spcPts val="0"/>
              </a:spcAft>
              <a:buSzPts val="1100"/>
              <a:buNone/>
              <a:defRPr b="0" i="0" sz="1000" u="none" cap="none" strike="noStrike">
                <a:solidFill>
                  <a:schemeClr val="dk2"/>
                </a:solidFill>
              </a:defRPr>
            </a:lvl9pPr>
          </a:lstStyle>
          <a:p/>
        </p:txBody>
      </p:sp>
      <p:sp>
        <p:nvSpPr>
          <p:cNvPr id="355" name="Google Shape;355;p36"/>
          <p:cNvSpPr txBox="1"/>
          <p:nvPr>
            <p:ph idx="1" type="body"/>
          </p:nvPr>
        </p:nvSpPr>
        <p:spPr>
          <a:xfrm>
            <a:off x="866216"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356" name="Google Shape;356;p36"/>
          <p:cNvSpPr txBox="1"/>
          <p:nvPr>
            <p:ph idx="2" type="body"/>
          </p:nvPr>
        </p:nvSpPr>
        <p:spPr>
          <a:xfrm>
            <a:off x="4656534"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357" name="Google Shape;357;p36"/>
          <p:cNvSpPr txBox="1"/>
          <p:nvPr>
            <p:ph idx="12" type="sldNum"/>
          </p:nvPr>
        </p:nvSpPr>
        <p:spPr>
          <a:xfrm>
            <a:off x="7764066" y="221456"/>
            <a:ext cx="628800" cy="576300"/>
          </a:xfrm>
          <a:prstGeom prst="rect">
            <a:avLst/>
          </a:prstGeom>
          <a:noFill/>
          <a:ln>
            <a:noFill/>
          </a:ln>
        </p:spPr>
        <p:txBody>
          <a:bodyPr anchorCtr="0" anchor="b" bIns="34250" lIns="68575" spcFirstLastPara="1" rIns="68575" wrap="square" tIns="34250">
            <a:noAutofit/>
          </a:bodyPr>
          <a:lstStyle>
            <a:lvl1pPr indent="0" lvl="0"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 Slide">
    <p:spTree>
      <p:nvGrpSpPr>
        <p:cNvPr id="358" name="Shape 358"/>
        <p:cNvGrpSpPr/>
        <p:nvPr/>
      </p:nvGrpSpPr>
      <p:grpSpPr>
        <a:xfrm>
          <a:off x="0" y="0"/>
          <a:ext cx="0" cy="0"/>
          <a:chOff x="0" y="0"/>
          <a:chExt cx="0" cy="0"/>
        </a:xfrm>
      </p:grpSpPr>
      <p:sp>
        <p:nvSpPr>
          <p:cNvPr id="359" name="Google Shape;359;p37"/>
          <p:cNvSpPr txBox="1"/>
          <p:nvPr>
            <p:ph type="title"/>
          </p:nvPr>
        </p:nvSpPr>
        <p:spPr>
          <a:xfrm>
            <a:off x="483577" y="1733732"/>
            <a:ext cx="8177100" cy="10161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360" name="Google Shape;360;p37"/>
          <p:cNvSpPr txBox="1"/>
          <p:nvPr>
            <p:ph idx="1" type="body"/>
          </p:nvPr>
        </p:nvSpPr>
        <p:spPr>
          <a:xfrm>
            <a:off x="461963" y="2921794"/>
            <a:ext cx="8218800" cy="529800"/>
          </a:xfrm>
          <a:prstGeom prst="rect">
            <a:avLst/>
          </a:prstGeom>
          <a:noFill/>
          <a:ln>
            <a:noFill/>
          </a:ln>
        </p:spPr>
        <p:txBody>
          <a:bodyPr anchorCtr="0" anchor="ctr" bIns="68575" lIns="68575" spcFirstLastPara="1" rIns="68575" wrap="square" tIns="68575">
            <a:normAutofit/>
          </a:bodyPr>
          <a:lstStyle>
            <a:lvl1pPr indent="-228600" lvl="0" marL="457200" rtl="0" algn="ctr">
              <a:lnSpc>
                <a:spcPct val="100000"/>
              </a:lnSpc>
              <a:spcBef>
                <a:spcPts val="0"/>
              </a:spcBef>
              <a:spcAft>
                <a:spcPts val="0"/>
              </a:spcAft>
              <a:buSzPts val="1400"/>
              <a:buNone/>
              <a:defRPr sz="1800"/>
            </a:lvl1pPr>
            <a:lvl2pPr indent="-304800" lvl="1" marL="914400" rtl="0" algn="l">
              <a:lnSpc>
                <a:spcPct val="100000"/>
              </a:lnSpc>
              <a:spcBef>
                <a:spcPts val="800"/>
              </a:spcBef>
              <a:spcAft>
                <a:spcPts val="0"/>
              </a:spcAft>
              <a:buSzPts val="1200"/>
              <a:buChar char="○"/>
              <a:defRPr/>
            </a:lvl2pPr>
            <a:lvl3pPr indent="-298450" lvl="2" marL="1371600" rtl="0" algn="l">
              <a:lnSpc>
                <a:spcPct val="100000"/>
              </a:lnSpc>
              <a:spcBef>
                <a:spcPts val="800"/>
              </a:spcBef>
              <a:spcAft>
                <a:spcPts val="0"/>
              </a:spcAft>
              <a:buSzPts val="1100"/>
              <a:buChar char="■"/>
              <a:defRPr/>
            </a:lvl3pPr>
            <a:lvl4pPr indent="-285750" lvl="3" marL="1828800" rtl="0" algn="l">
              <a:lnSpc>
                <a:spcPct val="100000"/>
              </a:lnSpc>
              <a:spcBef>
                <a:spcPts val="800"/>
              </a:spcBef>
              <a:spcAft>
                <a:spcPts val="0"/>
              </a:spcAft>
              <a:buSzPts val="900"/>
              <a:buChar char="●"/>
              <a:defRPr/>
            </a:lvl4pPr>
            <a:lvl5pPr indent="-285750" lvl="4" marL="2286000" rtl="0" algn="l">
              <a:lnSpc>
                <a:spcPct val="100000"/>
              </a:lnSpc>
              <a:spcBef>
                <a:spcPts val="800"/>
              </a:spcBef>
              <a:spcAft>
                <a:spcPts val="0"/>
              </a:spcAft>
              <a:buSzPts val="900"/>
              <a:buChar char="○"/>
              <a:defRPr/>
            </a:lvl5pPr>
            <a:lvl6pPr indent="-285750" lvl="5" marL="2743200" rtl="0" algn="l">
              <a:lnSpc>
                <a:spcPct val="100000"/>
              </a:lnSpc>
              <a:spcBef>
                <a:spcPts val="800"/>
              </a:spcBef>
              <a:spcAft>
                <a:spcPts val="0"/>
              </a:spcAft>
              <a:buSzPts val="900"/>
              <a:buChar char="■"/>
              <a:defRPr/>
            </a:lvl6pPr>
            <a:lvl7pPr indent="-285750" lvl="6" marL="3200400" rtl="0" algn="l">
              <a:lnSpc>
                <a:spcPct val="100000"/>
              </a:lnSpc>
              <a:spcBef>
                <a:spcPts val="800"/>
              </a:spcBef>
              <a:spcAft>
                <a:spcPts val="0"/>
              </a:spcAft>
              <a:buSzPts val="900"/>
              <a:buChar char="●"/>
              <a:defRPr/>
            </a:lvl7pPr>
            <a:lvl8pPr indent="-285750" lvl="7" marL="3657600" rtl="0" algn="l">
              <a:lnSpc>
                <a:spcPct val="100000"/>
              </a:lnSpc>
              <a:spcBef>
                <a:spcPts val="800"/>
              </a:spcBef>
              <a:spcAft>
                <a:spcPts val="0"/>
              </a:spcAft>
              <a:buSzPts val="900"/>
              <a:buChar char="○"/>
              <a:defRPr/>
            </a:lvl8pPr>
            <a:lvl9pPr indent="-285750" lvl="8" marL="4114800" rtl="0" algn="l">
              <a:lnSpc>
                <a:spcPct val="100000"/>
              </a:lnSpc>
              <a:spcBef>
                <a:spcPts val="800"/>
              </a:spcBef>
              <a:spcAft>
                <a:spcPts val="800"/>
              </a:spcAft>
              <a:buSzPts val="9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showMasterSp="0">
  <p:cSld name="SECTION_HEADER_11">
    <p:spTree>
      <p:nvGrpSpPr>
        <p:cNvPr id="361" name="Shape 361"/>
        <p:cNvGrpSpPr/>
        <p:nvPr/>
      </p:nvGrpSpPr>
      <p:grpSpPr>
        <a:xfrm>
          <a:off x="0" y="0"/>
          <a:ext cx="0" cy="0"/>
          <a:chOff x="0" y="0"/>
          <a:chExt cx="0" cy="0"/>
        </a:xfrm>
      </p:grpSpPr>
      <p:grpSp>
        <p:nvGrpSpPr>
          <p:cNvPr id="362" name="Google Shape;362;p38"/>
          <p:cNvGrpSpPr/>
          <p:nvPr/>
        </p:nvGrpSpPr>
        <p:grpSpPr>
          <a:xfrm>
            <a:off x="0" y="-1780"/>
            <a:ext cx="9144000" cy="5150270"/>
            <a:chOff x="0" y="-2373"/>
            <a:chExt cx="12192000" cy="6867027"/>
          </a:xfrm>
        </p:grpSpPr>
        <p:sp>
          <p:nvSpPr>
            <p:cNvPr id="363" name="Google Shape;363;p3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 name="Google Shape;364;p3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 name="Google Shape;365;p3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6" name="Google Shape;366;p3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7" name="Google Shape;367;p3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8" name="Google Shape;368;p3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9" name="Google Shape;369;p3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0" name="Google Shape;370;p3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1" name="Google Shape;371;p3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72" name="Google Shape;372;p3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73" name="Google Shape;373;p3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74" name="Google Shape;374;p3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75" name="Google Shape;375;p3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76" name="Google Shape;376;p3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77" name="Google Shape;377;p3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8" name="Google Shape;378;p3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7">
    <p:bg>
      <p:bgPr>
        <a:blipFill>
          <a:blip r:embed="rId2">
            <a:alphaModFix/>
          </a:blip>
          <a:stretch>
            <a:fillRect/>
          </a:stretch>
        </a:blipFill>
      </p:bgPr>
    </p:bg>
    <p:spTree>
      <p:nvGrpSpPr>
        <p:cNvPr id="379" name="Shape 379"/>
        <p:cNvGrpSpPr/>
        <p:nvPr/>
      </p:nvGrpSpPr>
      <p:grpSpPr>
        <a:xfrm>
          <a:off x="0" y="0"/>
          <a:ext cx="0" cy="0"/>
          <a:chOff x="0" y="0"/>
          <a:chExt cx="0" cy="0"/>
        </a:xfrm>
      </p:grpSpPr>
      <p:pic>
        <p:nvPicPr>
          <p:cNvPr descr="Celestia-R1---OverlayTitleHD.png" id="380" name="Google Shape;380;p39"/>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381" name="Google Shape;381;p39"/>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82" name="Google Shape;382;p39"/>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83" name="Google Shape;383;p39"/>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84" name="Google Shape;384;p39"/>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85" name="Google Shape;385;p39"/>
          <p:cNvSpPr txBox="1"/>
          <p:nvPr>
            <p:ph idx="12" type="sldNum"/>
          </p:nvPr>
        </p:nvSpPr>
        <p:spPr>
          <a:xfrm>
            <a:off x="7956718"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1">
  <p:cSld name="CUSTOM_4">
    <p:spTree>
      <p:nvGrpSpPr>
        <p:cNvPr id="386" name="Shape 386"/>
        <p:cNvGrpSpPr/>
        <p:nvPr/>
      </p:nvGrpSpPr>
      <p:grpSpPr>
        <a:xfrm>
          <a:off x="0" y="0"/>
          <a:ext cx="0" cy="0"/>
          <a:chOff x="0" y="0"/>
          <a:chExt cx="0" cy="0"/>
        </a:xfrm>
      </p:grpSpPr>
      <p:sp>
        <p:nvSpPr>
          <p:cNvPr id="387" name="Google Shape;387;p4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388" name="Google Shape;388;p40"/>
          <p:cNvSpPr txBox="1"/>
          <p:nvPr/>
        </p:nvSpPr>
        <p:spPr>
          <a:xfrm>
            <a:off x="365249" y="376238"/>
            <a:ext cx="7399200" cy="530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en-US" sz="2700" u="none" cap="none" strike="noStrike">
                <a:solidFill>
                  <a:schemeClr val="lt2"/>
                </a:solidFill>
                <a:latin typeface="Century Gothic"/>
                <a:ea typeface="Century Gothic"/>
                <a:cs typeface="Century Gothic"/>
                <a:sym typeface="Century Gothic"/>
              </a:rPr>
              <a:t>Questions?</a:t>
            </a:r>
            <a:endParaRPr b="0" i="0" sz="2700" u="none" cap="none" strike="noStrike">
              <a:solidFill>
                <a:schemeClr val="lt2"/>
              </a:solidFill>
              <a:latin typeface="Century Gothic"/>
              <a:ea typeface="Century Gothic"/>
              <a:cs typeface="Century Gothic"/>
              <a:sym typeface="Century Gothic"/>
            </a:endParaRPr>
          </a:p>
        </p:txBody>
      </p:sp>
      <p:pic>
        <p:nvPicPr>
          <p:cNvPr id="389" name="Google Shape;389;p40"/>
          <p:cNvPicPr preferRelativeResize="0"/>
          <p:nvPr/>
        </p:nvPicPr>
        <p:blipFill rotWithShape="1">
          <a:blip r:embed="rId2">
            <a:alphaModFix/>
          </a:blip>
          <a:srcRect b="0" l="0" r="0" t="0"/>
          <a:stretch/>
        </p:blipFill>
        <p:spPr>
          <a:xfrm>
            <a:off x="2768145" y="1671607"/>
            <a:ext cx="2652956" cy="26529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62" name="Shape 62"/>
        <p:cNvGrpSpPr/>
        <p:nvPr/>
      </p:nvGrpSpPr>
      <p:grpSpPr>
        <a:xfrm>
          <a:off x="0" y="0"/>
          <a:ext cx="0" cy="0"/>
          <a:chOff x="0" y="0"/>
          <a:chExt cx="0" cy="0"/>
        </a:xfrm>
      </p:grpSpPr>
      <p:sp>
        <p:nvSpPr>
          <p:cNvPr id="63" name="Google Shape;63;p5"/>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4" name="Google Shape;64;p5"/>
          <p:cNvSpPr/>
          <p:nvPr>
            <p:ph idx="2" type="pic"/>
          </p:nvPr>
        </p:nvSpPr>
        <p:spPr>
          <a:xfrm>
            <a:off x="5711000" y="1247275"/>
            <a:ext cx="2905200" cy="3214800"/>
          </a:xfrm>
          <a:prstGeom prst="rect">
            <a:avLst/>
          </a:prstGeom>
          <a:noFill/>
          <a:ln>
            <a:noFill/>
          </a:ln>
        </p:spPr>
      </p:sp>
      <p:sp>
        <p:nvSpPr>
          <p:cNvPr id="65" name="Google Shape;65;p5"/>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6" name="Google Shape;66;p5"/>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423" name="Shape 423"/>
        <p:cNvGrpSpPr/>
        <p:nvPr/>
      </p:nvGrpSpPr>
      <p:grpSpPr>
        <a:xfrm>
          <a:off x="0" y="0"/>
          <a:ext cx="0" cy="0"/>
          <a:chOff x="0" y="0"/>
          <a:chExt cx="0" cy="0"/>
        </a:xfrm>
      </p:grpSpPr>
      <p:sp>
        <p:nvSpPr>
          <p:cNvPr id="424" name="Google Shape;424;p42"/>
          <p:cNvSpPr/>
          <p:nvPr/>
        </p:nvSpPr>
        <p:spPr>
          <a:xfrm>
            <a:off x="0" y="1179625"/>
            <a:ext cx="9144000" cy="309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2"/>
          <p:cNvSpPr txBox="1"/>
          <p:nvPr>
            <p:ph type="title"/>
          </p:nvPr>
        </p:nvSpPr>
        <p:spPr>
          <a:xfrm>
            <a:off x="0" y="2100400"/>
            <a:ext cx="9144000" cy="14382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EC14F"/>
              </a:buClr>
              <a:buSzPts val="4000"/>
              <a:buFont typeface="Avenir"/>
              <a:buNone/>
              <a:defRPr sz="4000">
                <a:solidFill>
                  <a:srgbClr val="FEC14F"/>
                </a:solidFill>
                <a:latin typeface="Avenir"/>
                <a:ea typeface="Avenir"/>
                <a:cs typeface="Avenir"/>
                <a:sym typeface="Avenir"/>
              </a:defRPr>
            </a:lvl1pPr>
            <a:lvl2pPr lvl="1" rtl="0" algn="ctr">
              <a:spcBef>
                <a:spcPts val="0"/>
              </a:spcBef>
              <a:spcAft>
                <a:spcPts val="0"/>
              </a:spcAft>
              <a:buClr>
                <a:srgbClr val="FEC14F"/>
              </a:buClr>
              <a:buSzPts val="3600"/>
              <a:buNone/>
              <a:defRPr sz="3600">
                <a:solidFill>
                  <a:srgbClr val="FEC14F"/>
                </a:solidFill>
              </a:defRPr>
            </a:lvl2pPr>
            <a:lvl3pPr lvl="2" rtl="0" algn="ctr">
              <a:spcBef>
                <a:spcPts val="0"/>
              </a:spcBef>
              <a:spcAft>
                <a:spcPts val="0"/>
              </a:spcAft>
              <a:buClr>
                <a:srgbClr val="FEC14F"/>
              </a:buClr>
              <a:buSzPts val="3600"/>
              <a:buNone/>
              <a:defRPr sz="3600">
                <a:solidFill>
                  <a:srgbClr val="FEC14F"/>
                </a:solidFill>
              </a:defRPr>
            </a:lvl3pPr>
            <a:lvl4pPr lvl="3" rtl="0" algn="ctr">
              <a:spcBef>
                <a:spcPts val="0"/>
              </a:spcBef>
              <a:spcAft>
                <a:spcPts val="0"/>
              </a:spcAft>
              <a:buClr>
                <a:srgbClr val="FEC14F"/>
              </a:buClr>
              <a:buSzPts val="3600"/>
              <a:buNone/>
              <a:defRPr sz="3600">
                <a:solidFill>
                  <a:srgbClr val="FEC14F"/>
                </a:solidFill>
              </a:defRPr>
            </a:lvl4pPr>
            <a:lvl5pPr lvl="4" rtl="0" algn="ctr">
              <a:spcBef>
                <a:spcPts val="0"/>
              </a:spcBef>
              <a:spcAft>
                <a:spcPts val="0"/>
              </a:spcAft>
              <a:buClr>
                <a:srgbClr val="FEC14F"/>
              </a:buClr>
              <a:buSzPts val="3600"/>
              <a:buNone/>
              <a:defRPr sz="3600">
                <a:solidFill>
                  <a:srgbClr val="FEC14F"/>
                </a:solidFill>
              </a:defRPr>
            </a:lvl5pPr>
            <a:lvl6pPr lvl="5" rtl="0" algn="ctr">
              <a:spcBef>
                <a:spcPts val="0"/>
              </a:spcBef>
              <a:spcAft>
                <a:spcPts val="0"/>
              </a:spcAft>
              <a:buClr>
                <a:srgbClr val="FEC14F"/>
              </a:buClr>
              <a:buSzPts val="3600"/>
              <a:buNone/>
              <a:defRPr sz="3600">
                <a:solidFill>
                  <a:srgbClr val="FEC14F"/>
                </a:solidFill>
              </a:defRPr>
            </a:lvl6pPr>
            <a:lvl7pPr lvl="6" rtl="0" algn="ctr">
              <a:spcBef>
                <a:spcPts val="0"/>
              </a:spcBef>
              <a:spcAft>
                <a:spcPts val="0"/>
              </a:spcAft>
              <a:buClr>
                <a:srgbClr val="FEC14F"/>
              </a:buClr>
              <a:buSzPts val="3600"/>
              <a:buNone/>
              <a:defRPr sz="3600">
                <a:solidFill>
                  <a:srgbClr val="FEC14F"/>
                </a:solidFill>
              </a:defRPr>
            </a:lvl7pPr>
            <a:lvl8pPr lvl="7" rtl="0" algn="ctr">
              <a:spcBef>
                <a:spcPts val="0"/>
              </a:spcBef>
              <a:spcAft>
                <a:spcPts val="0"/>
              </a:spcAft>
              <a:buClr>
                <a:srgbClr val="FEC14F"/>
              </a:buClr>
              <a:buSzPts val="3600"/>
              <a:buNone/>
              <a:defRPr sz="3600">
                <a:solidFill>
                  <a:srgbClr val="FEC14F"/>
                </a:solidFill>
              </a:defRPr>
            </a:lvl8pPr>
            <a:lvl9pPr lvl="8" rtl="0" algn="ctr">
              <a:spcBef>
                <a:spcPts val="0"/>
              </a:spcBef>
              <a:spcAft>
                <a:spcPts val="0"/>
              </a:spcAft>
              <a:buClr>
                <a:srgbClr val="FEC14F"/>
              </a:buClr>
              <a:buSzPts val="3600"/>
              <a:buNone/>
              <a:defRPr sz="3600">
                <a:solidFill>
                  <a:srgbClr val="FEC14F"/>
                </a:solidFill>
              </a:defRPr>
            </a:lvl9pPr>
          </a:lstStyle>
          <a:p/>
        </p:txBody>
      </p:sp>
      <p:sp>
        <p:nvSpPr>
          <p:cNvPr id="426" name="Google Shape;426;p42"/>
          <p:cNvSpPr/>
          <p:nvPr/>
        </p:nvSpPr>
        <p:spPr>
          <a:xfrm rot="10800000">
            <a:off x="2671975" y="3196945"/>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7" name="Shape 427"/>
        <p:cNvGrpSpPr/>
        <p:nvPr/>
      </p:nvGrpSpPr>
      <p:grpSpPr>
        <a:xfrm>
          <a:off x="0" y="0"/>
          <a:ext cx="0" cy="0"/>
          <a:chOff x="0" y="0"/>
          <a:chExt cx="0" cy="0"/>
        </a:xfrm>
      </p:grpSpPr>
      <p:sp>
        <p:nvSpPr>
          <p:cNvPr id="428" name="Google Shape;428;p43"/>
          <p:cNvSpPr txBox="1"/>
          <p:nvPr>
            <p:ph type="title"/>
          </p:nvPr>
        </p:nvSpPr>
        <p:spPr>
          <a:xfrm>
            <a:off x="-37225" y="2099725"/>
            <a:ext cx="9144000" cy="648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E69138"/>
              </a:buClr>
              <a:buSzPts val="3500"/>
              <a:buFont typeface="Avenir"/>
              <a:buNone/>
              <a:defRPr sz="3500">
                <a:solidFill>
                  <a:srgbClr val="E69138"/>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429" name="Google Shape;429;p43"/>
          <p:cNvGrpSpPr/>
          <p:nvPr/>
        </p:nvGrpSpPr>
        <p:grpSpPr>
          <a:xfrm>
            <a:off x="92087" y="1772839"/>
            <a:ext cx="7992414" cy="1597301"/>
            <a:chOff x="1032650" y="1735501"/>
            <a:chExt cx="2458221" cy="2138575"/>
          </a:xfrm>
        </p:grpSpPr>
        <p:sp>
          <p:nvSpPr>
            <p:cNvPr id="430" name="Google Shape;430;p4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435" name="Google Shape;435;p4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437" name="Shape 437"/>
        <p:cNvGrpSpPr/>
        <p:nvPr/>
      </p:nvGrpSpPr>
      <p:grpSpPr>
        <a:xfrm>
          <a:off x="0" y="0"/>
          <a:ext cx="0" cy="0"/>
          <a:chOff x="0" y="0"/>
          <a:chExt cx="0" cy="0"/>
        </a:xfrm>
      </p:grpSpPr>
      <p:sp>
        <p:nvSpPr>
          <p:cNvPr id="438" name="Google Shape;438;p44"/>
          <p:cNvSpPr/>
          <p:nvPr/>
        </p:nvSpPr>
        <p:spPr>
          <a:xfrm>
            <a:off x="0" y="654600"/>
            <a:ext cx="4365900" cy="448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285293"/>
              </a:solidFill>
            </a:endParaRPr>
          </a:p>
        </p:txBody>
      </p:sp>
      <p:sp>
        <p:nvSpPr>
          <p:cNvPr id="439" name="Google Shape;439;p44"/>
          <p:cNvSpPr txBox="1"/>
          <p:nvPr/>
        </p:nvSpPr>
        <p:spPr>
          <a:xfrm>
            <a:off x="4415700" y="898775"/>
            <a:ext cx="41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400"/>
          </a:p>
        </p:txBody>
      </p:sp>
      <p:sp>
        <p:nvSpPr>
          <p:cNvPr id="440" name="Google Shape;440;p44"/>
          <p:cNvSpPr txBox="1"/>
          <p:nvPr>
            <p:ph idx="1" type="body"/>
          </p:nvPr>
        </p:nvSpPr>
        <p:spPr>
          <a:xfrm>
            <a:off x="4474300" y="1347525"/>
            <a:ext cx="4103100" cy="36543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rgbClr val="F98C61"/>
              </a:buClr>
              <a:buSzPts val="1600"/>
              <a:buChar char="●"/>
              <a:defRPr>
                <a:solidFill>
                  <a:srgbClr val="000000"/>
                </a:solidFill>
              </a:defRPr>
            </a:lvl1pPr>
            <a:lvl2pPr indent="-317500" lvl="1" marL="914400" rtl="0">
              <a:spcBef>
                <a:spcPts val="0"/>
              </a:spcBef>
              <a:spcAft>
                <a:spcPts val="0"/>
              </a:spcAft>
              <a:buClr>
                <a:srgbClr val="F98C61"/>
              </a:buClr>
              <a:buSzPts val="1400"/>
              <a:buChar char="○"/>
              <a:defRPr>
                <a:solidFill>
                  <a:srgbClr val="000000"/>
                </a:solidFill>
              </a:defRPr>
            </a:lvl2pPr>
            <a:lvl3pPr indent="-317500" lvl="2" marL="1371600" rtl="0">
              <a:spcBef>
                <a:spcPts val="0"/>
              </a:spcBef>
              <a:spcAft>
                <a:spcPts val="0"/>
              </a:spcAft>
              <a:buClr>
                <a:srgbClr val="E69138"/>
              </a:buClr>
              <a:buSzPts val="1400"/>
              <a:buChar char="■"/>
              <a:defRPr>
                <a:solidFill>
                  <a:srgbClr val="000000"/>
                </a:solidFill>
              </a:defRPr>
            </a:lvl3pPr>
            <a:lvl4pPr indent="-317500" lvl="3" marL="1828800" rtl="0">
              <a:spcBef>
                <a:spcPts val="0"/>
              </a:spcBef>
              <a:spcAft>
                <a:spcPts val="0"/>
              </a:spcAft>
              <a:buClr>
                <a:srgbClr val="000000"/>
              </a:buClr>
              <a:buSzPts val="1400"/>
              <a:buChar char="●"/>
              <a:defRPr>
                <a:solidFill>
                  <a:srgbClr val="000000"/>
                </a:solidFill>
              </a:defRPr>
            </a:lvl4pPr>
            <a:lvl5pPr indent="-330200" lvl="4" marL="2286000" rtl="0">
              <a:spcBef>
                <a:spcPts val="0"/>
              </a:spcBef>
              <a:spcAft>
                <a:spcPts val="0"/>
              </a:spcAft>
              <a:buClr>
                <a:srgbClr val="000000"/>
              </a:buClr>
              <a:buSzPts val="1600"/>
              <a:buChar char="○"/>
              <a:defRPr sz="1600">
                <a:solidFill>
                  <a:srgbClr val="000000"/>
                </a:solidFill>
              </a:defRPr>
            </a:lvl5pPr>
            <a:lvl6pPr indent="-317500" lvl="5" marL="2743200" rtl="0">
              <a:spcBef>
                <a:spcPts val="0"/>
              </a:spcBef>
              <a:spcAft>
                <a:spcPts val="0"/>
              </a:spcAft>
              <a:buClr>
                <a:srgbClr val="000000"/>
              </a:buClr>
              <a:buSzPts val="1400"/>
              <a:buChar char="■"/>
              <a:defRPr>
                <a:solidFill>
                  <a:srgbClr val="000000"/>
                </a:solidFill>
              </a:defRPr>
            </a:lvl6pPr>
            <a:lvl7pPr indent="-317500" lvl="6" marL="3200400" rtl="0">
              <a:spcBef>
                <a:spcPts val="0"/>
              </a:spcBef>
              <a:spcAft>
                <a:spcPts val="0"/>
              </a:spcAft>
              <a:buClr>
                <a:srgbClr val="000000"/>
              </a:buClr>
              <a:buSzPts val="1400"/>
              <a:buChar char="●"/>
              <a:defRPr>
                <a:solidFill>
                  <a:srgbClr val="000000"/>
                </a:solidFill>
              </a:defRPr>
            </a:lvl7pPr>
            <a:lvl8pPr indent="-317500" lvl="7" marL="3657600" rtl="0">
              <a:spcBef>
                <a:spcPts val="0"/>
              </a:spcBef>
              <a:spcAft>
                <a:spcPts val="0"/>
              </a:spcAft>
              <a:buClr>
                <a:srgbClr val="000000"/>
              </a:buClr>
              <a:buSzPts val="1400"/>
              <a:buChar char="○"/>
              <a:defRPr>
                <a:solidFill>
                  <a:srgbClr val="000000"/>
                </a:solidFill>
              </a:defRPr>
            </a:lvl8pPr>
            <a:lvl9pPr indent="-317500" lvl="8" marL="4114800" rtl="0">
              <a:spcBef>
                <a:spcPts val="0"/>
              </a:spcBef>
              <a:spcAft>
                <a:spcPts val="0"/>
              </a:spcAft>
              <a:buClr>
                <a:srgbClr val="000000"/>
              </a:buClr>
              <a:buSzPts val="1400"/>
              <a:buChar char="■"/>
              <a:defRPr>
                <a:solidFill>
                  <a:srgbClr val="000000"/>
                </a:solidFill>
              </a:defRPr>
            </a:lvl9pPr>
          </a:lstStyle>
          <a:p/>
        </p:txBody>
      </p:sp>
      <p:sp>
        <p:nvSpPr>
          <p:cNvPr id="441" name="Google Shape;441;p44"/>
          <p:cNvSpPr txBox="1"/>
          <p:nvPr/>
        </p:nvSpPr>
        <p:spPr>
          <a:xfrm>
            <a:off x="365125" y="2285475"/>
            <a:ext cx="3595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4000">
              <a:solidFill>
                <a:schemeClr val="lt1"/>
              </a:solidFill>
              <a:latin typeface="Avenir"/>
              <a:ea typeface="Avenir"/>
              <a:cs typeface="Avenir"/>
              <a:sym typeface="Avenir"/>
            </a:endParaRPr>
          </a:p>
        </p:txBody>
      </p:sp>
      <p:sp>
        <p:nvSpPr>
          <p:cNvPr id="442" name="Google Shape;44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443" name="Shape 443"/>
        <p:cNvGrpSpPr/>
        <p:nvPr/>
      </p:nvGrpSpPr>
      <p:grpSpPr>
        <a:xfrm>
          <a:off x="0" y="0"/>
          <a:ext cx="0" cy="0"/>
          <a:chOff x="0" y="0"/>
          <a:chExt cx="0" cy="0"/>
        </a:xfrm>
      </p:grpSpPr>
      <p:sp>
        <p:nvSpPr>
          <p:cNvPr id="444" name="Google Shape;444;p45"/>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45" name="Google Shape;445;p45"/>
          <p:cNvSpPr/>
          <p:nvPr>
            <p:ph idx="2" type="pic"/>
          </p:nvPr>
        </p:nvSpPr>
        <p:spPr>
          <a:xfrm>
            <a:off x="5711000" y="1247275"/>
            <a:ext cx="2905200" cy="3214800"/>
          </a:xfrm>
          <a:prstGeom prst="rect">
            <a:avLst/>
          </a:prstGeom>
          <a:noFill/>
          <a:ln>
            <a:noFill/>
          </a:ln>
        </p:spPr>
      </p:sp>
      <p:sp>
        <p:nvSpPr>
          <p:cNvPr id="446" name="Google Shape;446;p45"/>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47" name="Google Shape;447;p45"/>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9" name="Shape 449"/>
        <p:cNvGrpSpPr/>
        <p:nvPr/>
      </p:nvGrpSpPr>
      <p:grpSpPr>
        <a:xfrm>
          <a:off x="0" y="0"/>
          <a:ext cx="0" cy="0"/>
          <a:chOff x="0" y="0"/>
          <a:chExt cx="0" cy="0"/>
        </a:xfrm>
      </p:grpSpPr>
      <p:sp>
        <p:nvSpPr>
          <p:cNvPr id="450" name="Google Shape;450;p46"/>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1" name="Google Shape;451;p46"/>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rgbClr val="F98C61"/>
              </a:buClr>
              <a:buSzPts val="1600"/>
              <a:buChar char="●"/>
              <a:defRPr sz="1600">
                <a:solidFill>
                  <a:srgbClr val="222222"/>
                </a:solidFill>
              </a:defRPr>
            </a:lvl1pPr>
            <a:lvl2pPr indent="-317500" lvl="1" marL="914400" rtl="0">
              <a:lnSpc>
                <a:spcPct val="115000"/>
              </a:lnSpc>
              <a:spcBef>
                <a:spcPts val="0"/>
              </a:spcBef>
              <a:spcAft>
                <a:spcPts val="0"/>
              </a:spcAft>
              <a:buClr>
                <a:srgbClr val="F98C61"/>
              </a:buClr>
              <a:buSzPts val="1400"/>
              <a:buChar char="○"/>
              <a:defRPr>
                <a:solidFill>
                  <a:srgbClr val="222222"/>
                </a:solidFill>
              </a:defRPr>
            </a:lvl2pPr>
            <a:lvl3pPr indent="-317500" lvl="2" marL="1371600" rtl="0">
              <a:lnSpc>
                <a:spcPct val="115000"/>
              </a:lnSpc>
              <a:spcBef>
                <a:spcPts val="0"/>
              </a:spcBef>
              <a:spcAft>
                <a:spcPts val="0"/>
              </a:spcAft>
              <a:buClr>
                <a:srgbClr val="F98C61"/>
              </a:buClr>
              <a:buSzPts val="1400"/>
              <a:buChar char="■"/>
              <a:defRPr>
                <a:solidFill>
                  <a:srgbClr val="222222"/>
                </a:solidFill>
              </a:defRPr>
            </a:lvl3pPr>
            <a:lvl4pPr indent="-317500" lvl="3" marL="1828800" rtl="0">
              <a:lnSpc>
                <a:spcPct val="115000"/>
              </a:lnSpc>
              <a:spcBef>
                <a:spcPts val="0"/>
              </a:spcBef>
              <a:spcAft>
                <a:spcPts val="0"/>
              </a:spcAft>
              <a:buClr>
                <a:srgbClr val="222222"/>
              </a:buClr>
              <a:buSzPts val="1400"/>
              <a:buChar char="●"/>
              <a:defRPr>
                <a:solidFill>
                  <a:srgbClr val="222222"/>
                </a:solidFill>
              </a:defRPr>
            </a:lvl4pPr>
            <a:lvl5pPr indent="-317500" lvl="4" marL="2286000" rtl="0">
              <a:lnSpc>
                <a:spcPct val="115000"/>
              </a:lnSpc>
              <a:spcBef>
                <a:spcPts val="0"/>
              </a:spcBef>
              <a:spcAft>
                <a:spcPts val="0"/>
              </a:spcAft>
              <a:buClr>
                <a:srgbClr val="222222"/>
              </a:buClr>
              <a:buSzPts val="1400"/>
              <a:buChar char="○"/>
              <a:defRPr>
                <a:solidFill>
                  <a:srgbClr val="222222"/>
                </a:solidFill>
              </a:defRPr>
            </a:lvl5pPr>
            <a:lvl6pPr indent="-317500" lvl="5" marL="2743200" rtl="0">
              <a:lnSpc>
                <a:spcPct val="115000"/>
              </a:lnSpc>
              <a:spcBef>
                <a:spcPts val="0"/>
              </a:spcBef>
              <a:spcAft>
                <a:spcPts val="0"/>
              </a:spcAft>
              <a:buClr>
                <a:srgbClr val="222222"/>
              </a:buClr>
              <a:buSzPts val="1400"/>
              <a:buChar char="■"/>
              <a:defRPr>
                <a:solidFill>
                  <a:srgbClr val="222222"/>
                </a:solidFill>
              </a:defRPr>
            </a:lvl6pPr>
            <a:lvl7pPr indent="-317500" lvl="6" marL="3200400" rtl="0">
              <a:lnSpc>
                <a:spcPct val="115000"/>
              </a:lnSpc>
              <a:spcBef>
                <a:spcPts val="0"/>
              </a:spcBef>
              <a:spcAft>
                <a:spcPts val="0"/>
              </a:spcAft>
              <a:buClr>
                <a:srgbClr val="222222"/>
              </a:buClr>
              <a:buSzPts val="1400"/>
              <a:buChar char="●"/>
              <a:defRPr>
                <a:solidFill>
                  <a:srgbClr val="222222"/>
                </a:solidFill>
              </a:defRPr>
            </a:lvl7pPr>
            <a:lvl8pPr indent="-317500" lvl="7" marL="3657600" rtl="0">
              <a:lnSpc>
                <a:spcPct val="115000"/>
              </a:lnSpc>
              <a:spcBef>
                <a:spcPts val="0"/>
              </a:spcBef>
              <a:spcAft>
                <a:spcPts val="0"/>
              </a:spcAft>
              <a:buClr>
                <a:srgbClr val="222222"/>
              </a:buClr>
              <a:buSzPts val="1400"/>
              <a:buChar char="○"/>
              <a:defRPr>
                <a:solidFill>
                  <a:srgbClr val="222222"/>
                </a:solidFill>
              </a:defRPr>
            </a:lvl8pPr>
            <a:lvl9pPr indent="-317500" lvl="8" marL="4114800" rtl="0">
              <a:lnSpc>
                <a:spcPct val="115000"/>
              </a:lnSpc>
              <a:spcBef>
                <a:spcPts val="0"/>
              </a:spcBef>
              <a:spcAft>
                <a:spcPts val="0"/>
              </a:spcAft>
              <a:buClr>
                <a:srgbClr val="222222"/>
              </a:buClr>
              <a:buSzPts val="1400"/>
              <a:buChar char="■"/>
              <a:defRPr>
                <a:solidFill>
                  <a:srgbClr val="222222"/>
                </a:solidFill>
              </a:defRPr>
            </a:lvl9pPr>
          </a:lstStyle>
          <a:p/>
        </p:txBody>
      </p:sp>
      <p:sp>
        <p:nvSpPr>
          <p:cNvPr id="452" name="Google Shape;452;p4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454" name="Shape 454"/>
        <p:cNvGrpSpPr/>
        <p:nvPr/>
      </p:nvGrpSpPr>
      <p:grpSpPr>
        <a:xfrm>
          <a:off x="0" y="0"/>
          <a:ext cx="0" cy="0"/>
          <a:chOff x="0" y="0"/>
          <a:chExt cx="0" cy="0"/>
        </a:xfrm>
      </p:grpSpPr>
      <p:sp>
        <p:nvSpPr>
          <p:cNvPr id="455" name="Google Shape;455;p47"/>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56" name="Google Shape;456;p47"/>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58" name="Google Shape;458;p47"/>
          <p:cNvSpPr/>
          <p:nvPr/>
        </p:nvSpPr>
        <p:spPr>
          <a:xfrm>
            <a:off x="5574350" y="1380800"/>
            <a:ext cx="3027600" cy="34980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p:cNvSpPr txBox="1"/>
          <p:nvPr>
            <p:ph idx="2" type="subTitle"/>
          </p:nvPr>
        </p:nvSpPr>
        <p:spPr>
          <a:xfrm>
            <a:off x="5830075" y="1626275"/>
            <a:ext cx="2485500" cy="30888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6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60" name="Google Shape;460;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461" name="Shape 461"/>
        <p:cNvGrpSpPr/>
        <p:nvPr/>
      </p:nvGrpSpPr>
      <p:grpSpPr>
        <a:xfrm>
          <a:off x="0" y="0"/>
          <a:ext cx="0" cy="0"/>
          <a:chOff x="0" y="0"/>
          <a:chExt cx="0" cy="0"/>
        </a:xfrm>
      </p:grpSpPr>
      <p:sp>
        <p:nvSpPr>
          <p:cNvPr id="462" name="Google Shape;462;p48"/>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63" name="Google Shape;463;p48"/>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64" name="Google Shape;464;p48"/>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66" name="Shape 466"/>
        <p:cNvGrpSpPr/>
        <p:nvPr/>
      </p:nvGrpSpPr>
      <p:grpSpPr>
        <a:xfrm>
          <a:off x="0" y="0"/>
          <a:ext cx="0" cy="0"/>
          <a:chOff x="0" y="0"/>
          <a:chExt cx="0" cy="0"/>
        </a:xfrm>
      </p:grpSpPr>
      <p:sp>
        <p:nvSpPr>
          <p:cNvPr id="467" name="Google Shape;467;p49"/>
          <p:cNvSpPr txBox="1"/>
          <p:nvPr>
            <p:ph idx="1" type="body"/>
          </p:nvPr>
        </p:nvSpPr>
        <p:spPr>
          <a:xfrm>
            <a:off x="311700" y="1496000"/>
            <a:ext cx="3999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FF9900"/>
              </a:buClr>
              <a:buSzPts val="1400"/>
              <a:buChar char="●"/>
              <a:defRPr sz="1400"/>
            </a:lvl1pPr>
            <a:lvl2pPr indent="-304800" lvl="1" marL="914400" rtl="0">
              <a:spcBef>
                <a:spcPts val="0"/>
              </a:spcBef>
              <a:spcAft>
                <a:spcPts val="0"/>
              </a:spcAft>
              <a:buClr>
                <a:srgbClr val="FF9900"/>
              </a:buClr>
              <a:buSzPts val="1200"/>
              <a:buChar char="○"/>
              <a:defRPr sz="1200"/>
            </a:lvl2pPr>
            <a:lvl3pPr indent="-304800" lvl="2" marL="1371600" rtl="0">
              <a:spcBef>
                <a:spcPts val="0"/>
              </a:spcBef>
              <a:spcAft>
                <a:spcPts val="0"/>
              </a:spcAft>
              <a:buClr>
                <a:srgbClr val="FF9900"/>
              </a:buClr>
              <a:buSzPts val="1200"/>
              <a:buChar char="■"/>
              <a:defRPr sz="1200"/>
            </a:lvl3pPr>
            <a:lvl4pPr indent="-304800" lvl="3" marL="1828800" rtl="0">
              <a:spcBef>
                <a:spcPts val="0"/>
              </a:spcBef>
              <a:spcAft>
                <a:spcPts val="0"/>
              </a:spcAft>
              <a:buClr>
                <a:srgbClr val="FF9900"/>
              </a:buClr>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8" name="Google Shape;468;p49"/>
          <p:cNvSpPr txBox="1"/>
          <p:nvPr>
            <p:ph idx="2" type="body"/>
          </p:nvPr>
        </p:nvSpPr>
        <p:spPr>
          <a:xfrm>
            <a:off x="4884200" y="1496000"/>
            <a:ext cx="39996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rgbClr val="FF9900"/>
              </a:buClr>
              <a:buSzPts val="1400"/>
              <a:buChar char="●"/>
              <a:defRPr sz="1400"/>
            </a:lvl1pPr>
            <a:lvl2pPr indent="-304800" lvl="1" marL="914400" rtl="0">
              <a:spcBef>
                <a:spcPts val="0"/>
              </a:spcBef>
              <a:spcAft>
                <a:spcPts val="0"/>
              </a:spcAft>
              <a:buClr>
                <a:srgbClr val="FF9900"/>
              </a:buClr>
              <a:buSzPts val="1200"/>
              <a:buChar char="○"/>
              <a:defRPr sz="1200"/>
            </a:lvl2pPr>
            <a:lvl3pPr indent="-304800" lvl="2" marL="1371600" rtl="0">
              <a:spcBef>
                <a:spcPts val="0"/>
              </a:spcBef>
              <a:spcAft>
                <a:spcPts val="0"/>
              </a:spcAft>
              <a:buClr>
                <a:srgbClr val="FF9900"/>
              </a:buClr>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9" name="Google Shape;469;p49"/>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0" name="Google Shape;470;p49"/>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2" name="Shape 472"/>
        <p:cNvGrpSpPr/>
        <p:nvPr/>
      </p:nvGrpSpPr>
      <p:grpSpPr>
        <a:xfrm>
          <a:off x="0" y="0"/>
          <a:ext cx="0" cy="0"/>
          <a:chOff x="0" y="0"/>
          <a:chExt cx="0" cy="0"/>
        </a:xfrm>
      </p:grpSpPr>
      <p:sp>
        <p:nvSpPr>
          <p:cNvPr id="473" name="Google Shape;473;p50"/>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474" name="Google Shape;474;p50"/>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476" name="Shape 476"/>
        <p:cNvGrpSpPr/>
        <p:nvPr/>
      </p:nvGrpSpPr>
      <p:grpSpPr>
        <a:xfrm>
          <a:off x="0" y="0"/>
          <a:ext cx="0" cy="0"/>
          <a:chOff x="0" y="0"/>
          <a:chExt cx="0" cy="0"/>
        </a:xfrm>
      </p:grpSpPr>
      <p:sp>
        <p:nvSpPr>
          <p:cNvPr id="477" name="Google Shape;477;p51"/>
          <p:cNvSpPr txBox="1"/>
          <p:nvPr>
            <p:ph type="title"/>
          </p:nvPr>
        </p:nvSpPr>
        <p:spPr>
          <a:xfrm>
            <a:off x="485575" y="6749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500"/>
              <a:buNone/>
              <a:defRPr b="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8" name="Google Shape;478;p51"/>
          <p:cNvSpPr/>
          <p:nvPr/>
        </p:nvSpPr>
        <p:spPr>
          <a:xfrm>
            <a:off x="485575" y="1477825"/>
            <a:ext cx="23931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1"/>
          <p:cNvSpPr/>
          <p:nvPr/>
        </p:nvSpPr>
        <p:spPr>
          <a:xfrm>
            <a:off x="3094175" y="1477825"/>
            <a:ext cx="55419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1"/>
          <p:cNvSpPr/>
          <p:nvPr>
            <p:ph idx="2" type="pic"/>
          </p:nvPr>
        </p:nvSpPr>
        <p:spPr>
          <a:xfrm>
            <a:off x="862050" y="1816475"/>
            <a:ext cx="1693500" cy="2139900"/>
          </a:xfrm>
          <a:prstGeom prst="roundRect">
            <a:avLst>
              <a:gd fmla="val 16667" name="adj"/>
            </a:avLst>
          </a:prstGeom>
          <a:noFill/>
          <a:ln>
            <a:noFill/>
          </a:ln>
        </p:spPr>
      </p:sp>
      <p:sp>
        <p:nvSpPr>
          <p:cNvPr id="481" name="Google Shape;481;p51"/>
          <p:cNvSpPr txBox="1"/>
          <p:nvPr>
            <p:ph idx="1" type="body"/>
          </p:nvPr>
        </p:nvSpPr>
        <p:spPr>
          <a:xfrm>
            <a:off x="3402050" y="1816475"/>
            <a:ext cx="4972200" cy="22629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Clr>
                <a:schemeClr val="lt1"/>
              </a:buClr>
              <a:buSzPts val="16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482" name="Google Shape;482;p51"/>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8" name="Shape 68"/>
        <p:cNvGrpSpPr/>
        <p:nvPr/>
      </p:nvGrpSpPr>
      <p:grpSpPr>
        <a:xfrm>
          <a:off x="0" y="0"/>
          <a:ext cx="0" cy="0"/>
          <a:chOff x="0" y="0"/>
          <a:chExt cx="0" cy="0"/>
        </a:xfrm>
      </p:grpSpPr>
      <p:sp>
        <p:nvSpPr>
          <p:cNvPr id="69" name="Google Shape;69;p6"/>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0" name="Google Shape;70;p6"/>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rgbClr val="F98C61"/>
              </a:buClr>
              <a:buSzPts val="1600"/>
              <a:buChar char="●"/>
              <a:defRPr sz="1600">
                <a:solidFill>
                  <a:srgbClr val="222222"/>
                </a:solidFill>
              </a:defRPr>
            </a:lvl1pPr>
            <a:lvl2pPr indent="-317500" lvl="1" marL="914400" rtl="0">
              <a:lnSpc>
                <a:spcPct val="115000"/>
              </a:lnSpc>
              <a:spcBef>
                <a:spcPts val="0"/>
              </a:spcBef>
              <a:spcAft>
                <a:spcPts val="0"/>
              </a:spcAft>
              <a:buClr>
                <a:srgbClr val="F98C61"/>
              </a:buClr>
              <a:buSzPts val="1400"/>
              <a:buChar char="○"/>
              <a:defRPr>
                <a:solidFill>
                  <a:srgbClr val="222222"/>
                </a:solidFill>
              </a:defRPr>
            </a:lvl2pPr>
            <a:lvl3pPr indent="-317500" lvl="2" marL="1371600" rtl="0">
              <a:lnSpc>
                <a:spcPct val="115000"/>
              </a:lnSpc>
              <a:spcBef>
                <a:spcPts val="0"/>
              </a:spcBef>
              <a:spcAft>
                <a:spcPts val="0"/>
              </a:spcAft>
              <a:buClr>
                <a:srgbClr val="F98C61"/>
              </a:buClr>
              <a:buSzPts val="1400"/>
              <a:buChar char="■"/>
              <a:defRPr>
                <a:solidFill>
                  <a:srgbClr val="222222"/>
                </a:solidFill>
              </a:defRPr>
            </a:lvl3pPr>
            <a:lvl4pPr indent="-317500" lvl="3" marL="1828800" rtl="0">
              <a:lnSpc>
                <a:spcPct val="115000"/>
              </a:lnSpc>
              <a:spcBef>
                <a:spcPts val="0"/>
              </a:spcBef>
              <a:spcAft>
                <a:spcPts val="0"/>
              </a:spcAft>
              <a:buClr>
                <a:srgbClr val="222222"/>
              </a:buClr>
              <a:buSzPts val="1400"/>
              <a:buChar char="●"/>
              <a:defRPr>
                <a:solidFill>
                  <a:srgbClr val="222222"/>
                </a:solidFill>
              </a:defRPr>
            </a:lvl4pPr>
            <a:lvl5pPr indent="-317500" lvl="4" marL="2286000" rtl="0">
              <a:lnSpc>
                <a:spcPct val="115000"/>
              </a:lnSpc>
              <a:spcBef>
                <a:spcPts val="0"/>
              </a:spcBef>
              <a:spcAft>
                <a:spcPts val="0"/>
              </a:spcAft>
              <a:buClr>
                <a:srgbClr val="222222"/>
              </a:buClr>
              <a:buSzPts val="1400"/>
              <a:buChar char="○"/>
              <a:defRPr>
                <a:solidFill>
                  <a:srgbClr val="222222"/>
                </a:solidFill>
              </a:defRPr>
            </a:lvl5pPr>
            <a:lvl6pPr indent="-317500" lvl="5" marL="2743200" rtl="0">
              <a:lnSpc>
                <a:spcPct val="115000"/>
              </a:lnSpc>
              <a:spcBef>
                <a:spcPts val="0"/>
              </a:spcBef>
              <a:spcAft>
                <a:spcPts val="0"/>
              </a:spcAft>
              <a:buClr>
                <a:srgbClr val="222222"/>
              </a:buClr>
              <a:buSzPts val="1400"/>
              <a:buChar char="■"/>
              <a:defRPr>
                <a:solidFill>
                  <a:srgbClr val="222222"/>
                </a:solidFill>
              </a:defRPr>
            </a:lvl6pPr>
            <a:lvl7pPr indent="-317500" lvl="6" marL="3200400" rtl="0">
              <a:lnSpc>
                <a:spcPct val="115000"/>
              </a:lnSpc>
              <a:spcBef>
                <a:spcPts val="0"/>
              </a:spcBef>
              <a:spcAft>
                <a:spcPts val="0"/>
              </a:spcAft>
              <a:buClr>
                <a:srgbClr val="222222"/>
              </a:buClr>
              <a:buSzPts val="1400"/>
              <a:buChar char="●"/>
              <a:defRPr>
                <a:solidFill>
                  <a:srgbClr val="222222"/>
                </a:solidFill>
              </a:defRPr>
            </a:lvl7pPr>
            <a:lvl8pPr indent="-317500" lvl="7" marL="3657600" rtl="0">
              <a:lnSpc>
                <a:spcPct val="115000"/>
              </a:lnSpc>
              <a:spcBef>
                <a:spcPts val="0"/>
              </a:spcBef>
              <a:spcAft>
                <a:spcPts val="0"/>
              </a:spcAft>
              <a:buClr>
                <a:srgbClr val="222222"/>
              </a:buClr>
              <a:buSzPts val="1400"/>
              <a:buChar char="○"/>
              <a:defRPr>
                <a:solidFill>
                  <a:srgbClr val="222222"/>
                </a:solidFill>
              </a:defRPr>
            </a:lvl8pPr>
            <a:lvl9pPr indent="-317500" lvl="8" marL="4114800" rtl="0">
              <a:lnSpc>
                <a:spcPct val="115000"/>
              </a:lnSpc>
              <a:spcBef>
                <a:spcPts val="0"/>
              </a:spcBef>
              <a:spcAft>
                <a:spcPts val="0"/>
              </a:spcAft>
              <a:buClr>
                <a:srgbClr val="222222"/>
              </a:buClr>
              <a:buSzPts val="1400"/>
              <a:buChar char="■"/>
              <a:defRPr>
                <a:solidFill>
                  <a:srgbClr val="222222"/>
                </a:solidFill>
              </a:defRPr>
            </a:lvl9pPr>
          </a:lstStyle>
          <a:p/>
        </p:txBody>
      </p:sp>
      <p:sp>
        <p:nvSpPr>
          <p:cNvPr id="71" name="Google Shape;71;p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4" name="Shape 484"/>
        <p:cNvGrpSpPr/>
        <p:nvPr/>
      </p:nvGrpSpPr>
      <p:grpSpPr>
        <a:xfrm>
          <a:off x="0" y="0"/>
          <a:ext cx="0" cy="0"/>
          <a:chOff x="0" y="0"/>
          <a:chExt cx="0" cy="0"/>
        </a:xfrm>
      </p:grpSpPr>
      <p:sp>
        <p:nvSpPr>
          <p:cNvPr id="485" name="Google Shape;485;p52"/>
          <p:cNvSpPr txBox="1"/>
          <p:nvPr>
            <p:ph type="title"/>
          </p:nvPr>
        </p:nvSpPr>
        <p:spPr>
          <a:xfrm>
            <a:off x="490250" y="450150"/>
            <a:ext cx="8415600" cy="4090800"/>
          </a:xfrm>
          <a:prstGeom prst="rect">
            <a:avLst/>
          </a:prstGeom>
        </p:spPr>
        <p:txBody>
          <a:bodyPr anchorCtr="0" anchor="ctr" bIns="91425" lIns="91425" spcFirstLastPara="1" rIns="91425" wrap="square" tIns="91425">
            <a:spAutoFit/>
          </a:bodyPr>
          <a:lstStyle>
            <a:lvl1pPr lvl="0" rtl="0">
              <a:spcBef>
                <a:spcPts val="0"/>
              </a:spcBef>
              <a:spcAft>
                <a:spcPts val="0"/>
              </a:spcAft>
              <a:buClr>
                <a:srgbClr val="0079C0"/>
              </a:buClr>
              <a:buSzPts val="4700"/>
              <a:buChar char="●"/>
              <a:defRPr b="1" sz="4700">
                <a:solidFill>
                  <a:srgbClr val="0079C0"/>
                </a:solidFill>
              </a:defRPr>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486" name="Google Shape;486;p52"/>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8" name="Shape 488"/>
        <p:cNvGrpSpPr/>
        <p:nvPr/>
      </p:nvGrpSpPr>
      <p:grpSpPr>
        <a:xfrm>
          <a:off x="0" y="0"/>
          <a:ext cx="0" cy="0"/>
          <a:chOff x="0" y="0"/>
          <a:chExt cx="0" cy="0"/>
        </a:xfrm>
      </p:grpSpPr>
      <p:sp>
        <p:nvSpPr>
          <p:cNvPr id="489" name="Google Shape;489;p5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491" name="Shape 491"/>
        <p:cNvGrpSpPr/>
        <p:nvPr/>
      </p:nvGrpSpPr>
      <p:grpSpPr>
        <a:xfrm>
          <a:off x="0" y="0"/>
          <a:ext cx="0" cy="0"/>
          <a:chOff x="0" y="0"/>
          <a:chExt cx="0" cy="0"/>
        </a:xfrm>
      </p:grpSpPr>
      <p:pic>
        <p:nvPicPr>
          <p:cNvPr descr="Celestia-R1---OverlayTitleHD.png" id="492" name="Google Shape;492;p54"/>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493" name="Google Shape;493;p5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9pPr>
          </a:lstStyle>
          <a:p/>
        </p:txBody>
      </p:sp>
      <p:sp>
        <p:nvSpPr>
          <p:cNvPr id="494" name="Google Shape;494;p5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495" name="Google Shape;495;p5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96" name="Google Shape;496;p5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97" name="Google Shape;497;p54"/>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498" name="Shape 498"/>
        <p:cNvGrpSpPr/>
        <p:nvPr/>
      </p:nvGrpSpPr>
      <p:grpSpPr>
        <a:xfrm>
          <a:off x="0" y="0"/>
          <a:ext cx="0" cy="0"/>
          <a:chOff x="0" y="0"/>
          <a:chExt cx="0" cy="0"/>
        </a:xfrm>
      </p:grpSpPr>
      <p:grpSp>
        <p:nvGrpSpPr>
          <p:cNvPr id="499" name="Google Shape;499;p55"/>
          <p:cNvGrpSpPr/>
          <p:nvPr/>
        </p:nvGrpSpPr>
        <p:grpSpPr>
          <a:xfrm>
            <a:off x="0" y="-1780"/>
            <a:ext cx="9144000" cy="5150957"/>
            <a:chOff x="0" y="-2373"/>
            <a:chExt cx="12192000" cy="6867027"/>
          </a:xfrm>
        </p:grpSpPr>
        <p:sp>
          <p:nvSpPr>
            <p:cNvPr id="500" name="Google Shape;500;p5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1" name="Google Shape;501;p5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2" name="Google Shape;502;p5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3" name="Google Shape;503;p5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4" name="Google Shape;504;p5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5" name="Google Shape;505;p5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6" name="Google Shape;506;p5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7" name="Google Shape;507;p5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8" name="Google Shape;508;p5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509" name="Google Shape;509;p5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10" name="Google Shape;510;p5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11" name="Google Shape;511;p5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512" name="Google Shape;512;p5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13" name="Google Shape;513;p5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14" name="Google Shape;514;p5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5" name="Google Shape;515;p5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6" name="Shape 516"/>
        <p:cNvGrpSpPr/>
        <p:nvPr/>
      </p:nvGrpSpPr>
      <p:grpSpPr>
        <a:xfrm>
          <a:off x="0" y="0"/>
          <a:ext cx="0" cy="0"/>
          <a:chOff x="0" y="0"/>
          <a:chExt cx="0" cy="0"/>
        </a:xfrm>
      </p:grpSpPr>
      <p:sp>
        <p:nvSpPr>
          <p:cNvPr id="517" name="Google Shape;517;p5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SzPts val="2300"/>
              <a:buNone/>
              <a:defRPr b="1" i="0" sz="2300" u="none" cap="none" strike="noStrike"/>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18" name="Google Shape;518;p56"/>
          <p:cNvSpPr txBox="1"/>
          <p:nvPr>
            <p:ph idx="1" type="body"/>
          </p:nvPr>
        </p:nvSpPr>
        <p:spPr>
          <a:xfrm>
            <a:off x="523875" y="1290600"/>
            <a:ext cx="8186700" cy="3395400"/>
          </a:xfrm>
          <a:prstGeom prst="rect">
            <a:avLst/>
          </a:prstGeom>
          <a:noFill/>
          <a:ln>
            <a:noFill/>
          </a:ln>
        </p:spPr>
        <p:txBody>
          <a:bodyPr anchorCtr="0" anchor="t" bIns="68575" lIns="68575" spcFirstLastPara="1" rIns="68575" wrap="square" tIns="68575">
            <a:normAutofit/>
          </a:bodyPr>
          <a:lstStyle>
            <a:lvl1pPr indent="-298450" lvl="0" marL="457200" marR="0" rtl="0" algn="l">
              <a:lnSpc>
                <a:spcPct val="100000"/>
              </a:lnSpc>
              <a:spcBef>
                <a:spcPts val="800"/>
              </a:spcBef>
              <a:spcAft>
                <a:spcPts val="0"/>
              </a:spcAft>
              <a:buClr>
                <a:srgbClr val="FF9900"/>
              </a:buClr>
              <a:buSzPts val="1100"/>
              <a:buChar char="❑"/>
              <a:defRPr i="0" sz="1400" u="none" cap="none" strike="noStrike">
                <a:solidFill>
                  <a:srgbClr val="222222"/>
                </a:solidFill>
              </a:defRPr>
            </a:lvl1pPr>
            <a:lvl2pPr indent="-292100" lvl="1" marL="914400" marR="0" rtl="0" algn="l">
              <a:lnSpc>
                <a:spcPct val="100000"/>
              </a:lnSpc>
              <a:spcBef>
                <a:spcPts val="800"/>
              </a:spcBef>
              <a:spcAft>
                <a:spcPts val="0"/>
              </a:spcAft>
              <a:buClr>
                <a:srgbClr val="E69138"/>
              </a:buClr>
              <a:buSzPts val="1000"/>
              <a:buChar char="➢"/>
              <a:defRPr i="0" sz="1200" u="none" cap="none" strike="noStrike">
                <a:solidFill>
                  <a:srgbClr val="222222"/>
                </a:solidFill>
              </a:defRPr>
            </a:lvl2pPr>
            <a:lvl3pPr indent="-279400" lvl="2" marL="1371600" marR="0" rtl="0" algn="l">
              <a:lnSpc>
                <a:spcPct val="100000"/>
              </a:lnSpc>
              <a:spcBef>
                <a:spcPts val="800"/>
              </a:spcBef>
              <a:spcAft>
                <a:spcPts val="0"/>
              </a:spcAft>
              <a:buClr>
                <a:srgbClr val="E69138"/>
              </a:buClr>
              <a:buSzPts val="800"/>
              <a:buChar char="▶"/>
              <a:defRPr i="0" sz="1100" u="none" cap="none" strike="noStrike">
                <a:solidFill>
                  <a:srgbClr val="222222"/>
                </a:solidFill>
              </a:defRPr>
            </a:lvl3pPr>
            <a:lvl4pPr indent="-279400" lvl="3" marL="1828800" marR="0" rtl="0" algn="l">
              <a:lnSpc>
                <a:spcPct val="100000"/>
              </a:lnSpc>
              <a:spcBef>
                <a:spcPts val="800"/>
              </a:spcBef>
              <a:spcAft>
                <a:spcPts val="0"/>
              </a:spcAft>
              <a:buClr>
                <a:srgbClr val="B45F06"/>
              </a:buClr>
              <a:buSzPts val="800"/>
              <a:buChar char="▶"/>
              <a:defRPr i="0" sz="900" u="none" cap="none" strike="noStrike">
                <a:solidFill>
                  <a:srgbClr val="222222"/>
                </a:solidFill>
              </a:defRPr>
            </a:lvl4pPr>
            <a:lvl5pPr indent="-279400" lvl="4" marL="2286000" marR="0" rtl="0" algn="l">
              <a:lnSpc>
                <a:spcPct val="100000"/>
              </a:lnSpc>
              <a:spcBef>
                <a:spcPts val="800"/>
              </a:spcBef>
              <a:spcAft>
                <a:spcPts val="0"/>
              </a:spcAft>
              <a:buClr>
                <a:srgbClr val="222222"/>
              </a:buClr>
              <a:buSzPts val="800"/>
              <a:buChar char="▶"/>
              <a:defRPr i="0" sz="900" u="none" cap="none" strike="noStrike">
                <a:solidFill>
                  <a:srgbClr val="222222"/>
                </a:solidFill>
              </a:defRPr>
            </a:lvl5pPr>
            <a:lvl6pPr indent="-279400" lvl="5" marL="2743200" marR="0" rtl="0" algn="l">
              <a:lnSpc>
                <a:spcPct val="100000"/>
              </a:lnSpc>
              <a:spcBef>
                <a:spcPts val="800"/>
              </a:spcBef>
              <a:spcAft>
                <a:spcPts val="0"/>
              </a:spcAft>
              <a:buClr>
                <a:srgbClr val="222222"/>
              </a:buClr>
              <a:buSzPts val="800"/>
              <a:buChar char="▶"/>
              <a:defRPr i="0" sz="900" u="none" cap="none" strike="noStrike">
                <a:solidFill>
                  <a:srgbClr val="222222"/>
                </a:solidFill>
              </a:defRPr>
            </a:lvl6pPr>
            <a:lvl7pPr indent="-279400" lvl="6" marL="3200400" marR="0" rtl="0" algn="l">
              <a:lnSpc>
                <a:spcPct val="100000"/>
              </a:lnSpc>
              <a:spcBef>
                <a:spcPts val="800"/>
              </a:spcBef>
              <a:spcAft>
                <a:spcPts val="0"/>
              </a:spcAft>
              <a:buClr>
                <a:srgbClr val="222222"/>
              </a:buClr>
              <a:buSzPts val="800"/>
              <a:buChar char="▶"/>
              <a:defRPr i="0" sz="900" u="none" cap="none" strike="noStrike">
                <a:solidFill>
                  <a:srgbClr val="222222"/>
                </a:solidFill>
              </a:defRPr>
            </a:lvl7pPr>
            <a:lvl8pPr indent="-279400" lvl="7" marL="3657600" marR="0" rtl="0" algn="l">
              <a:lnSpc>
                <a:spcPct val="100000"/>
              </a:lnSpc>
              <a:spcBef>
                <a:spcPts val="800"/>
              </a:spcBef>
              <a:spcAft>
                <a:spcPts val="0"/>
              </a:spcAft>
              <a:buClr>
                <a:srgbClr val="222222"/>
              </a:buClr>
              <a:buSzPts val="800"/>
              <a:buChar char="▶"/>
              <a:defRPr i="0" sz="900" u="none" cap="none" strike="noStrike">
                <a:solidFill>
                  <a:srgbClr val="222222"/>
                </a:solidFill>
              </a:defRPr>
            </a:lvl8pPr>
            <a:lvl9pPr indent="-279400" lvl="8" marL="4114800" marR="0" rtl="0" algn="l">
              <a:lnSpc>
                <a:spcPct val="100000"/>
              </a:lnSpc>
              <a:spcBef>
                <a:spcPts val="800"/>
              </a:spcBef>
              <a:spcAft>
                <a:spcPts val="0"/>
              </a:spcAft>
              <a:buClr>
                <a:srgbClr val="222222"/>
              </a:buClr>
              <a:buSzPts val="800"/>
              <a:buChar char="▶"/>
              <a:defRPr i="0" sz="900" u="none" cap="none" strike="noStrike">
                <a:solidFill>
                  <a:srgbClr val="222222"/>
                </a:solidFill>
              </a:defRPr>
            </a:lvl9pPr>
          </a:lstStyle>
          <a:p/>
        </p:txBody>
      </p:sp>
      <p:sp>
        <p:nvSpPr>
          <p:cNvPr id="519" name="Google Shape;519;p5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6"/>
          <p:cNvSpPr txBox="1"/>
          <p:nvPr>
            <p:ph idx="12" type="sldNum"/>
          </p:nvPr>
        </p:nvSpPr>
        <p:spPr>
          <a:xfrm>
            <a:off x="8504981" y="4686113"/>
            <a:ext cx="583200" cy="4056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1pPr>
            <a:lvl2pPr indent="0" lvl="1"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2pPr>
            <a:lvl3pPr indent="0" lvl="2"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3pPr>
            <a:lvl4pPr indent="0" lvl="3"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4pPr>
            <a:lvl5pPr indent="0" lvl="4"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5pPr>
            <a:lvl6pPr indent="0" lvl="5"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6pPr>
            <a:lvl7pPr indent="0" lvl="6"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7pPr>
            <a:lvl8pPr indent="0" lvl="7"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8pPr>
            <a:lvl9pPr indent="0" lvl="8"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521" name="Shape 521"/>
        <p:cNvGrpSpPr/>
        <p:nvPr/>
      </p:nvGrpSpPr>
      <p:grpSpPr>
        <a:xfrm>
          <a:off x="0" y="0"/>
          <a:ext cx="0" cy="0"/>
          <a:chOff x="0" y="0"/>
          <a:chExt cx="0" cy="0"/>
        </a:xfrm>
      </p:grpSpPr>
      <p:sp>
        <p:nvSpPr>
          <p:cNvPr id="522" name="Google Shape;522;p57"/>
          <p:cNvSpPr txBox="1"/>
          <p:nvPr>
            <p:ph type="ctrTitle"/>
          </p:nvPr>
        </p:nvSpPr>
        <p:spPr>
          <a:xfrm>
            <a:off x="1143000" y="841772"/>
            <a:ext cx="6858300" cy="17907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1100"/>
              <a:buChar char="●"/>
              <a:defRPr sz="4500"/>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523" name="Google Shape;523;p57"/>
          <p:cNvSpPr txBox="1"/>
          <p:nvPr>
            <p:ph idx="1" type="subTitle"/>
          </p:nvPr>
        </p:nvSpPr>
        <p:spPr>
          <a:xfrm>
            <a:off x="1143000" y="2701528"/>
            <a:ext cx="6858300" cy="1241700"/>
          </a:xfrm>
          <a:prstGeom prst="rect">
            <a:avLst/>
          </a:prstGeom>
          <a:noFill/>
          <a:ln>
            <a:noFill/>
          </a:ln>
        </p:spPr>
        <p:txBody>
          <a:bodyPr anchorCtr="0" anchor="ctr" bIns="68575" lIns="68575" spcFirstLastPara="1" rIns="68575" wrap="square" tIns="68575">
            <a:normAutofit/>
          </a:bodyPr>
          <a:lstStyle>
            <a:lvl1pPr lvl="0" rtl="0" algn="ctr">
              <a:lnSpc>
                <a:spcPct val="100000"/>
              </a:lnSpc>
              <a:spcBef>
                <a:spcPts val="0"/>
              </a:spcBef>
              <a:spcAft>
                <a:spcPts val="0"/>
              </a:spcAft>
              <a:buSzPts val="1400"/>
              <a:buNone/>
              <a:defRPr sz="1800"/>
            </a:lvl1pPr>
            <a:lvl2pPr lvl="1" rtl="0" algn="ctr">
              <a:lnSpc>
                <a:spcPct val="100000"/>
              </a:lnSpc>
              <a:spcBef>
                <a:spcPts val="800"/>
              </a:spcBef>
              <a:spcAft>
                <a:spcPts val="0"/>
              </a:spcAft>
              <a:buSzPts val="1200"/>
              <a:buNone/>
              <a:defRPr sz="1600"/>
            </a:lvl2pPr>
            <a:lvl3pPr lvl="2" rtl="0" algn="ctr">
              <a:lnSpc>
                <a:spcPct val="100000"/>
              </a:lnSpc>
              <a:spcBef>
                <a:spcPts val="800"/>
              </a:spcBef>
              <a:spcAft>
                <a:spcPts val="0"/>
              </a:spcAft>
              <a:buSzPts val="1100"/>
              <a:buNone/>
              <a:defRPr sz="1400"/>
            </a:lvl3pPr>
            <a:lvl4pPr lvl="3" rtl="0" algn="ctr">
              <a:lnSpc>
                <a:spcPct val="100000"/>
              </a:lnSpc>
              <a:spcBef>
                <a:spcPts val="800"/>
              </a:spcBef>
              <a:spcAft>
                <a:spcPts val="0"/>
              </a:spcAft>
              <a:buSzPts val="900"/>
              <a:buNone/>
              <a:defRPr sz="1200"/>
            </a:lvl4pPr>
            <a:lvl5pPr lvl="4" rtl="0" algn="ctr">
              <a:lnSpc>
                <a:spcPct val="100000"/>
              </a:lnSpc>
              <a:spcBef>
                <a:spcPts val="800"/>
              </a:spcBef>
              <a:spcAft>
                <a:spcPts val="0"/>
              </a:spcAft>
              <a:buSzPts val="900"/>
              <a:buNone/>
              <a:defRPr sz="1200"/>
            </a:lvl5pPr>
            <a:lvl6pPr lvl="5" rtl="0" algn="ctr">
              <a:lnSpc>
                <a:spcPct val="100000"/>
              </a:lnSpc>
              <a:spcBef>
                <a:spcPts val="800"/>
              </a:spcBef>
              <a:spcAft>
                <a:spcPts val="0"/>
              </a:spcAft>
              <a:buSzPts val="900"/>
              <a:buNone/>
              <a:defRPr sz="1200"/>
            </a:lvl6pPr>
            <a:lvl7pPr lvl="6" rtl="0" algn="ctr">
              <a:lnSpc>
                <a:spcPct val="100000"/>
              </a:lnSpc>
              <a:spcBef>
                <a:spcPts val="800"/>
              </a:spcBef>
              <a:spcAft>
                <a:spcPts val="0"/>
              </a:spcAft>
              <a:buSzPts val="900"/>
              <a:buNone/>
              <a:defRPr sz="1200"/>
            </a:lvl7pPr>
            <a:lvl8pPr lvl="7" rtl="0" algn="ctr">
              <a:lnSpc>
                <a:spcPct val="100000"/>
              </a:lnSpc>
              <a:spcBef>
                <a:spcPts val="800"/>
              </a:spcBef>
              <a:spcAft>
                <a:spcPts val="0"/>
              </a:spcAft>
              <a:buSzPts val="900"/>
              <a:buNone/>
              <a:defRPr sz="1200"/>
            </a:lvl8pPr>
            <a:lvl9pPr lvl="8" rtl="0" algn="ctr">
              <a:lnSpc>
                <a:spcPct val="100000"/>
              </a:lnSpc>
              <a:spcBef>
                <a:spcPts val="800"/>
              </a:spcBef>
              <a:spcAft>
                <a:spcPts val="800"/>
              </a:spcAft>
              <a:buSzPts val="900"/>
              <a:buNone/>
              <a:defRPr sz="1200"/>
            </a:lvl9pPr>
          </a:lstStyle>
          <a:p/>
        </p:txBody>
      </p:sp>
      <p:sp>
        <p:nvSpPr>
          <p:cNvPr id="524" name="Google Shape;524;p57"/>
          <p:cNvSpPr txBox="1"/>
          <p:nvPr>
            <p:ph idx="10" type="dt"/>
          </p:nvPr>
        </p:nvSpPr>
        <p:spPr>
          <a:xfrm>
            <a:off x="6442245" y="4402931"/>
            <a:ext cx="1200300" cy="283200"/>
          </a:xfrm>
          <a:prstGeom prst="rect">
            <a:avLst/>
          </a:prstGeom>
          <a:noFill/>
          <a:ln>
            <a:noFill/>
          </a:ln>
        </p:spPr>
        <p:txBody>
          <a:bodyPr anchorCtr="0" anchor="ctr" bIns="68575" lIns="68575" spcFirstLastPara="1" rIns="68575" wrap="square" tIns="68575">
            <a:noAutofit/>
          </a:bodyPr>
          <a:lstStyle>
            <a:lvl1pPr lvl="0" rtl="0" algn="r">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525" name="Google Shape;525;p57"/>
          <p:cNvSpPr txBox="1"/>
          <p:nvPr>
            <p:ph idx="11" type="ftr"/>
          </p:nvPr>
        </p:nvSpPr>
        <p:spPr>
          <a:xfrm>
            <a:off x="514350" y="4402931"/>
            <a:ext cx="5870400" cy="2832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526" name="Google Shape;526;p57"/>
          <p:cNvSpPr txBox="1"/>
          <p:nvPr>
            <p:ph idx="12" type="sldNum"/>
          </p:nvPr>
        </p:nvSpPr>
        <p:spPr>
          <a:xfrm>
            <a:off x="7699546"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a:lvl1pPr>
            <a:lvl2pPr indent="0" lvl="1" marL="0" marR="0" rtl="0" algn="r">
              <a:lnSpc>
                <a:spcPct val="100000"/>
              </a:lnSpc>
              <a:spcBef>
                <a:spcPts val="0"/>
              </a:spcBef>
              <a:spcAft>
                <a:spcPts val="0"/>
              </a:spcAft>
              <a:buClr>
                <a:srgbClr val="000000"/>
              </a:buClr>
              <a:buSzPts val="800"/>
              <a:buFont typeface="Arial"/>
              <a:buNone/>
              <a:defRPr/>
            </a:lvl2pPr>
            <a:lvl3pPr indent="0" lvl="2" marL="0" marR="0" rtl="0" algn="r">
              <a:lnSpc>
                <a:spcPct val="100000"/>
              </a:lnSpc>
              <a:spcBef>
                <a:spcPts val="0"/>
              </a:spcBef>
              <a:spcAft>
                <a:spcPts val="0"/>
              </a:spcAft>
              <a:buClr>
                <a:srgbClr val="000000"/>
              </a:buClr>
              <a:buSzPts val="800"/>
              <a:buFont typeface="Arial"/>
              <a:buNone/>
              <a:defRPr/>
            </a:lvl3pPr>
            <a:lvl4pPr indent="0" lvl="3" marL="0" marR="0" rtl="0" algn="r">
              <a:lnSpc>
                <a:spcPct val="100000"/>
              </a:lnSpc>
              <a:spcBef>
                <a:spcPts val="0"/>
              </a:spcBef>
              <a:spcAft>
                <a:spcPts val="0"/>
              </a:spcAft>
              <a:buClr>
                <a:srgbClr val="000000"/>
              </a:buClr>
              <a:buSzPts val="800"/>
              <a:buFont typeface="Arial"/>
              <a:buNone/>
              <a:defRPr/>
            </a:lvl4pPr>
            <a:lvl5pPr indent="0" lvl="4" marL="0" marR="0" rtl="0" algn="r">
              <a:lnSpc>
                <a:spcPct val="100000"/>
              </a:lnSpc>
              <a:spcBef>
                <a:spcPts val="0"/>
              </a:spcBef>
              <a:spcAft>
                <a:spcPts val="0"/>
              </a:spcAft>
              <a:buClr>
                <a:srgbClr val="000000"/>
              </a:buClr>
              <a:buSzPts val="800"/>
              <a:buFont typeface="Arial"/>
              <a:buNone/>
              <a:defRPr/>
            </a:lvl5pPr>
            <a:lvl6pPr indent="0" lvl="5" marL="0" marR="0" rtl="0" algn="r">
              <a:lnSpc>
                <a:spcPct val="100000"/>
              </a:lnSpc>
              <a:spcBef>
                <a:spcPts val="0"/>
              </a:spcBef>
              <a:spcAft>
                <a:spcPts val="0"/>
              </a:spcAft>
              <a:buClr>
                <a:srgbClr val="000000"/>
              </a:buClr>
              <a:buSzPts val="800"/>
              <a:buFont typeface="Arial"/>
              <a:buNone/>
              <a:defRPr/>
            </a:lvl6pPr>
            <a:lvl7pPr indent="0" lvl="6" marL="0" marR="0" rtl="0" algn="r">
              <a:lnSpc>
                <a:spcPct val="100000"/>
              </a:lnSpc>
              <a:spcBef>
                <a:spcPts val="0"/>
              </a:spcBef>
              <a:spcAft>
                <a:spcPts val="0"/>
              </a:spcAft>
              <a:buClr>
                <a:srgbClr val="000000"/>
              </a:buClr>
              <a:buSzPts val="800"/>
              <a:buFont typeface="Arial"/>
              <a:buNone/>
              <a:defRPr/>
            </a:lvl7pPr>
            <a:lvl8pPr indent="0" lvl="7" marL="0" marR="0" rtl="0" algn="r">
              <a:lnSpc>
                <a:spcPct val="100000"/>
              </a:lnSpc>
              <a:spcBef>
                <a:spcPts val="0"/>
              </a:spcBef>
              <a:spcAft>
                <a:spcPts val="0"/>
              </a:spcAft>
              <a:buClr>
                <a:srgbClr val="000000"/>
              </a:buClr>
              <a:buSzPts val="800"/>
              <a:buFont typeface="Arial"/>
              <a:buNone/>
              <a:defRPr/>
            </a:lvl8pPr>
            <a:lvl9pPr indent="0" lvl="8" marL="0" marR="0" rtl="0" algn="r">
              <a:lnSpc>
                <a:spcPct val="100000"/>
              </a:lnSpc>
              <a:spcBef>
                <a:spcPts val="0"/>
              </a:spcBef>
              <a:spcAft>
                <a:spcPts val="0"/>
              </a:spcAft>
              <a:buClr>
                <a:srgbClr val="000000"/>
              </a:buClr>
              <a:buSzPts val="8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527" name="Shape 527"/>
        <p:cNvGrpSpPr/>
        <p:nvPr/>
      </p:nvGrpSpPr>
      <p:grpSpPr>
        <a:xfrm>
          <a:off x="0" y="0"/>
          <a:ext cx="0" cy="0"/>
          <a:chOff x="0" y="0"/>
          <a:chExt cx="0" cy="0"/>
        </a:xfrm>
      </p:grpSpPr>
      <p:grpSp>
        <p:nvGrpSpPr>
          <p:cNvPr id="528" name="Google Shape;528;p58"/>
          <p:cNvGrpSpPr/>
          <p:nvPr/>
        </p:nvGrpSpPr>
        <p:grpSpPr>
          <a:xfrm>
            <a:off x="0" y="-1780"/>
            <a:ext cx="9144000" cy="5150957"/>
            <a:chOff x="0" y="-2373"/>
            <a:chExt cx="12192000" cy="6867027"/>
          </a:xfrm>
        </p:grpSpPr>
        <p:sp>
          <p:nvSpPr>
            <p:cNvPr id="529" name="Google Shape;529;p5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0" name="Google Shape;530;p5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1" name="Google Shape;531;p5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2" name="Google Shape;532;p5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3" name="Google Shape;533;p5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4" name="Google Shape;534;p5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5" name="Google Shape;535;p5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6" name="Google Shape;536;p5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7" name="Google Shape;537;p5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538" name="Google Shape;538;p5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39" name="Google Shape;539;p5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40" name="Google Shape;540;p5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541" name="Google Shape;541;p5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42" name="Google Shape;542;p5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43" name="Google Shape;543;p5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4" name="Google Shape;544;p58"/>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545" name="Shape 545"/>
        <p:cNvGrpSpPr/>
        <p:nvPr/>
      </p:nvGrpSpPr>
      <p:grpSpPr>
        <a:xfrm>
          <a:off x="0" y="0"/>
          <a:ext cx="0" cy="0"/>
          <a:chOff x="0" y="0"/>
          <a:chExt cx="0" cy="0"/>
        </a:xfrm>
      </p:grpSpPr>
      <p:sp>
        <p:nvSpPr>
          <p:cNvPr id="546" name="Google Shape;546;p5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
        <p:nvSpPr>
          <p:cNvPr id="547" name="Google Shape;547;p59"/>
          <p:cNvSpPr txBox="1"/>
          <p:nvPr/>
        </p:nvSpPr>
        <p:spPr>
          <a:xfrm>
            <a:off x="255374" y="797569"/>
            <a:ext cx="73992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rgbClr val="EBEBEB"/>
              </a:buClr>
              <a:buSzPts val="2700"/>
              <a:buFont typeface="Century Gothic"/>
              <a:buNone/>
            </a:pPr>
            <a:r>
              <a:rPr lang="en-US" sz="2300">
                <a:solidFill>
                  <a:schemeClr val="dk1"/>
                </a:solidFill>
              </a:rPr>
              <a:t>Questions?</a:t>
            </a:r>
            <a:endParaRPr sz="2300">
              <a:solidFill>
                <a:schemeClr val="dk1"/>
              </a:solidFill>
            </a:endParaRPr>
          </a:p>
        </p:txBody>
      </p:sp>
      <p:pic>
        <p:nvPicPr>
          <p:cNvPr id="548" name="Google Shape;548;p59"/>
          <p:cNvPicPr preferRelativeResize="0"/>
          <p:nvPr/>
        </p:nvPicPr>
        <p:blipFill rotWithShape="1">
          <a:blip r:embed="rId2">
            <a:alphaModFix/>
          </a:blip>
          <a:srcRect b="0" l="0" r="0" t="0"/>
          <a:stretch/>
        </p:blipFill>
        <p:spPr>
          <a:xfrm>
            <a:off x="2768145" y="1671607"/>
            <a:ext cx="2652770" cy="265277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549" name="Shape 549"/>
        <p:cNvGrpSpPr/>
        <p:nvPr/>
      </p:nvGrpSpPr>
      <p:grpSpPr>
        <a:xfrm>
          <a:off x="0" y="0"/>
          <a:ext cx="0" cy="0"/>
          <a:chOff x="0" y="0"/>
          <a:chExt cx="0" cy="0"/>
        </a:xfrm>
      </p:grpSpPr>
      <p:pic>
        <p:nvPicPr>
          <p:cNvPr descr="Celestia-R1---OverlayTitleHD.png" id="550" name="Google Shape;550;p60"/>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551" name="Google Shape;551;p60"/>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552" name="Google Shape;552;p60"/>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553" name="Google Shape;553;p60"/>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554" name="Google Shape;554;p60"/>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555" name="Google Shape;555;p60"/>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556" name="Shape 556"/>
        <p:cNvGrpSpPr/>
        <p:nvPr/>
      </p:nvGrpSpPr>
      <p:grpSpPr>
        <a:xfrm>
          <a:off x="0" y="0"/>
          <a:ext cx="0" cy="0"/>
          <a:chOff x="0" y="0"/>
          <a:chExt cx="0" cy="0"/>
        </a:xfrm>
      </p:grpSpPr>
      <p:grpSp>
        <p:nvGrpSpPr>
          <p:cNvPr id="557" name="Google Shape;557;p61"/>
          <p:cNvGrpSpPr/>
          <p:nvPr/>
        </p:nvGrpSpPr>
        <p:grpSpPr>
          <a:xfrm>
            <a:off x="0" y="-1780"/>
            <a:ext cx="9144000" cy="5150957"/>
            <a:chOff x="0" y="-2373"/>
            <a:chExt cx="12192000" cy="6867027"/>
          </a:xfrm>
        </p:grpSpPr>
        <p:sp>
          <p:nvSpPr>
            <p:cNvPr id="558" name="Google Shape;558;p6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9" name="Google Shape;559;p6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0" name="Google Shape;560;p6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1" name="Google Shape;561;p6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p6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3" name="Google Shape;563;p6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6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p6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6" name="Google Shape;566;p6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567" name="Google Shape;567;p6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68" name="Google Shape;568;p6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69" name="Google Shape;569;p6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570" name="Google Shape;570;p6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71" name="Google Shape;571;p6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72" name="Google Shape;572;p6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3" name="Google Shape;573;p6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73" name="Shape 73"/>
        <p:cNvGrpSpPr/>
        <p:nvPr/>
      </p:nvGrpSpPr>
      <p:grpSpPr>
        <a:xfrm>
          <a:off x="0" y="0"/>
          <a:ext cx="0" cy="0"/>
          <a:chOff x="0" y="0"/>
          <a:chExt cx="0" cy="0"/>
        </a:xfrm>
      </p:grpSpPr>
      <p:sp>
        <p:nvSpPr>
          <p:cNvPr id="74" name="Google Shape;74;p7"/>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5" name="Google Shape;75;p7"/>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7" name="Google Shape;77;p7"/>
          <p:cNvSpPr/>
          <p:nvPr/>
        </p:nvSpPr>
        <p:spPr>
          <a:xfrm>
            <a:off x="5574350" y="1380800"/>
            <a:ext cx="3027600" cy="34980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txBox="1"/>
          <p:nvPr>
            <p:ph idx="2" type="subTitle"/>
          </p:nvPr>
        </p:nvSpPr>
        <p:spPr>
          <a:xfrm>
            <a:off x="5830075" y="1626275"/>
            <a:ext cx="2485500" cy="308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574" name="Shape 574"/>
        <p:cNvGrpSpPr/>
        <p:nvPr/>
      </p:nvGrpSpPr>
      <p:grpSpPr>
        <a:xfrm>
          <a:off x="0" y="0"/>
          <a:ext cx="0" cy="0"/>
          <a:chOff x="0" y="0"/>
          <a:chExt cx="0" cy="0"/>
        </a:xfrm>
      </p:grpSpPr>
      <p:sp>
        <p:nvSpPr>
          <p:cNvPr id="575" name="Google Shape;575;p62"/>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6" name="Google Shape;576;p62"/>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577" name="Shape 577"/>
        <p:cNvGrpSpPr/>
        <p:nvPr/>
      </p:nvGrpSpPr>
      <p:grpSpPr>
        <a:xfrm>
          <a:off x="0" y="0"/>
          <a:ext cx="0" cy="0"/>
          <a:chOff x="0" y="0"/>
          <a:chExt cx="0" cy="0"/>
        </a:xfrm>
      </p:grpSpPr>
      <p:grpSp>
        <p:nvGrpSpPr>
          <p:cNvPr id="578" name="Google Shape;578;p63"/>
          <p:cNvGrpSpPr/>
          <p:nvPr/>
        </p:nvGrpSpPr>
        <p:grpSpPr>
          <a:xfrm>
            <a:off x="0" y="-1780"/>
            <a:ext cx="9144000" cy="5150957"/>
            <a:chOff x="0" y="-2373"/>
            <a:chExt cx="12192000" cy="6867027"/>
          </a:xfrm>
        </p:grpSpPr>
        <p:sp>
          <p:nvSpPr>
            <p:cNvPr id="579" name="Google Shape;579;p6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0" name="Google Shape;580;p6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1" name="Google Shape;581;p6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2" name="Google Shape;582;p6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3" name="Google Shape;583;p6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4" name="Google Shape;584;p6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5" name="Google Shape;585;p6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6" name="Google Shape;586;p6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p6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588" name="Google Shape;588;p6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589" name="Google Shape;589;p6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90" name="Google Shape;590;p6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591" name="Google Shape;591;p6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92" name="Google Shape;592;p6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93" name="Google Shape;593;p6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94" name="Google Shape;594;p6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595" name="Shape 595"/>
        <p:cNvGrpSpPr/>
        <p:nvPr/>
      </p:nvGrpSpPr>
      <p:grpSpPr>
        <a:xfrm>
          <a:off x="0" y="0"/>
          <a:ext cx="0" cy="0"/>
          <a:chOff x="0" y="0"/>
          <a:chExt cx="0" cy="0"/>
        </a:xfrm>
      </p:grpSpPr>
      <p:sp>
        <p:nvSpPr>
          <p:cNvPr id="596" name="Google Shape;596;p64"/>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7" name="Google Shape;597;p64"/>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pic>
        <p:nvPicPr>
          <p:cNvPr id="598" name="Google Shape;598;p64"/>
          <p:cNvPicPr preferRelativeResize="0"/>
          <p:nvPr/>
        </p:nvPicPr>
        <p:blipFill>
          <a:blip r:embed="rId2">
            <a:alphaModFix/>
          </a:blip>
          <a:stretch>
            <a:fillRect/>
          </a:stretch>
        </p:blipFill>
        <p:spPr>
          <a:xfrm>
            <a:off x="109871" y="103019"/>
            <a:ext cx="2190552" cy="31593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599" name="Shape 599"/>
        <p:cNvGrpSpPr/>
        <p:nvPr/>
      </p:nvGrpSpPr>
      <p:grpSpPr>
        <a:xfrm>
          <a:off x="0" y="0"/>
          <a:ext cx="0" cy="0"/>
          <a:chOff x="0" y="0"/>
          <a:chExt cx="0" cy="0"/>
        </a:xfrm>
      </p:grpSpPr>
      <p:grpSp>
        <p:nvGrpSpPr>
          <p:cNvPr id="600" name="Google Shape;600;p65"/>
          <p:cNvGrpSpPr/>
          <p:nvPr/>
        </p:nvGrpSpPr>
        <p:grpSpPr>
          <a:xfrm>
            <a:off x="0" y="-1780"/>
            <a:ext cx="9144000" cy="5150957"/>
            <a:chOff x="0" y="-2373"/>
            <a:chExt cx="12192000" cy="6867027"/>
          </a:xfrm>
        </p:grpSpPr>
        <p:sp>
          <p:nvSpPr>
            <p:cNvPr id="601" name="Google Shape;601;p6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2" name="Google Shape;602;p6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3" name="Google Shape;603;p6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4" name="Google Shape;604;p6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5" name="Google Shape;605;p6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6" name="Google Shape;606;p6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7" name="Google Shape;607;p6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8" name="Google Shape;608;p6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09" name="Google Shape;609;p6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610" name="Google Shape;610;p6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611" name="Google Shape;611;p6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612" name="Google Shape;612;p6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613" name="Google Shape;613;p6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14" name="Google Shape;614;p6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15" name="Google Shape;615;p6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6" name="Google Shape;616;p6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617" name="Shape 617"/>
        <p:cNvGrpSpPr/>
        <p:nvPr/>
      </p:nvGrpSpPr>
      <p:grpSpPr>
        <a:xfrm>
          <a:off x="0" y="0"/>
          <a:ext cx="0" cy="0"/>
          <a:chOff x="0" y="0"/>
          <a:chExt cx="0" cy="0"/>
        </a:xfrm>
      </p:grpSpPr>
      <p:sp>
        <p:nvSpPr>
          <p:cNvPr id="618" name="Google Shape;618;p66"/>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19" name="Google Shape;619;p66"/>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620" name="Shape 620"/>
        <p:cNvGrpSpPr/>
        <p:nvPr/>
      </p:nvGrpSpPr>
      <p:grpSpPr>
        <a:xfrm>
          <a:off x="0" y="0"/>
          <a:ext cx="0" cy="0"/>
          <a:chOff x="0" y="0"/>
          <a:chExt cx="0" cy="0"/>
        </a:xfrm>
      </p:grpSpPr>
      <p:grpSp>
        <p:nvGrpSpPr>
          <p:cNvPr id="621" name="Google Shape;621;p67"/>
          <p:cNvGrpSpPr/>
          <p:nvPr/>
        </p:nvGrpSpPr>
        <p:grpSpPr>
          <a:xfrm>
            <a:off x="0" y="-1780"/>
            <a:ext cx="9144000" cy="5150957"/>
            <a:chOff x="0" y="-2373"/>
            <a:chExt cx="12192000" cy="6867027"/>
          </a:xfrm>
        </p:grpSpPr>
        <p:sp>
          <p:nvSpPr>
            <p:cNvPr id="622" name="Google Shape;622;p6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3" name="Google Shape;623;p6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4" name="Google Shape;624;p6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p6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6" name="Google Shape;626;p6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7" name="Google Shape;627;p6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8" name="Google Shape;628;p67"/>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9" name="Google Shape;629;p6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0" name="Google Shape;630;p6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631" name="Google Shape;631;p6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632" name="Google Shape;632;p67"/>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633" name="Google Shape;633;p67"/>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634" name="Google Shape;634;p67"/>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35" name="Google Shape;635;p67"/>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36" name="Google Shape;636;p67"/>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7" name="Google Shape;637;p67"/>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638" name="Shape 638"/>
        <p:cNvGrpSpPr/>
        <p:nvPr/>
      </p:nvGrpSpPr>
      <p:grpSpPr>
        <a:xfrm>
          <a:off x="0" y="0"/>
          <a:ext cx="0" cy="0"/>
          <a:chOff x="0" y="0"/>
          <a:chExt cx="0" cy="0"/>
        </a:xfrm>
      </p:grpSpPr>
      <p:pic>
        <p:nvPicPr>
          <p:cNvPr descr="Celestia-R1---OverlayTitleHD.png" id="639" name="Google Shape;639;p68"/>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640" name="Google Shape;640;p68"/>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641" name="Google Shape;641;p68"/>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642" name="Google Shape;642;p68"/>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643" name="Google Shape;643;p68"/>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644" name="Google Shape;644;p68"/>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645" name="Shape 645"/>
        <p:cNvGrpSpPr/>
        <p:nvPr/>
      </p:nvGrpSpPr>
      <p:grpSpPr>
        <a:xfrm>
          <a:off x="0" y="0"/>
          <a:ext cx="0" cy="0"/>
          <a:chOff x="0" y="0"/>
          <a:chExt cx="0" cy="0"/>
        </a:xfrm>
      </p:grpSpPr>
      <p:grpSp>
        <p:nvGrpSpPr>
          <p:cNvPr id="646" name="Google Shape;646;p69"/>
          <p:cNvGrpSpPr/>
          <p:nvPr/>
        </p:nvGrpSpPr>
        <p:grpSpPr>
          <a:xfrm>
            <a:off x="0" y="-1780"/>
            <a:ext cx="9144000" cy="5150957"/>
            <a:chOff x="0" y="-2373"/>
            <a:chExt cx="12192000" cy="6867027"/>
          </a:xfrm>
        </p:grpSpPr>
        <p:sp>
          <p:nvSpPr>
            <p:cNvPr id="647" name="Google Shape;647;p6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8" name="Google Shape;648;p6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9" name="Google Shape;649;p6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0" name="Google Shape;650;p6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1" name="Google Shape;651;p6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2" name="Google Shape;652;p6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p69"/>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4" name="Google Shape;654;p6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5" name="Google Shape;655;p6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656" name="Google Shape;656;p6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657" name="Google Shape;657;p69"/>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658" name="Google Shape;658;p69"/>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659" name="Google Shape;659;p69"/>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60" name="Google Shape;660;p69"/>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61" name="Google Shape;661;p69"/>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2" name="Google Shape;662;p6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AND_BODY_5">
    <p:spTree>
      <p:nvGrpSpPr>
        <p:cNvPr id="663" name="Shape 663"/>
        <p:cNvGrpSpPr/>
        <p:nvPr/>
      </p:nvGrpSpPr>
      <p:grpSpPr>
        <a:xfrm>
          <a:off x="0" y="0"/>
          <a:ext cx="0" cy="0"/>
          <a:chOff x="0" y="0"/>
          <a:chExt cx="0" cy="0"/>
        </a:xfrm>
      </p:grpSpPr>
      <p:sp>
        <p:nvSpPr>
          <p:cNvPr id="664" name="Google Shape;664;p70"/>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65" name="Google Shape;665;p70"/>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showMasterSp="0">
  <p:cSld name="SECTION_HEADER_8">
    <p:spTree>
      <p:nvGrpSpPr>
        <p:cNvPr id="666" name="Shape 666"/>
        <p:cNvGrpSpPr/>
        <p:nvPr/>
      </p:nvGrpSpPr>
      <p:grpSpPr>
        <a:xfrm>
          <a:off x="0" y="0"/>
          <a:ext cx="0" cy="0"/>
          <a:chOff x="0" y="0"/>
          <a:chExt cx="0" cy="0"/>
        </a:xfrm>
      </p:grpSpPr>
      <p:grpSp>
        <p:nvGrpSpPr>
          <p:cNvPr id="667" name="Google Shape;667;p71"/>
          <p:cNvGrpSpPr/>
          <p:nvPr/>
        </p:nvGrpSpPr>
        <p:grpSpPr>
          <a:xfrm>
            <a:off x="0" y="-1780"/>
            <a:ext cx="9144000" cy="5150957"/>
            <a:chOff x="0" y="-2373"/>
            <a:chExt cx="12192000" cy="6867027"/>
          </a:xfrm>
        </p:grpSpPr>
        <p:sp>
          <p:nvSpPr>
            <p:cNvPr id="668" name="Google Shape;668;p7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69" name="Google Shape;669;p7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0" name="Google Shape;670;p7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1" name="Google Shape;671;p7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2" name="Google Shape;672;p7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3" name="Google Shape;673;p7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4" name="Google Shape;674;p7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5" name="Google Shape;675;p7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76" name="Google Shape;676;p7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677" name="Google Shape;677;p7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678" name="Google Shape;678;p7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679" name="Google Shape;679;p7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680" name="Google Shape;680;p7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81" name="Google Shape;681;p7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682" name="Google Shape;682;p7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83" name="Google Shape;683;p7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80" name="Shape 80"/>
        <p:cNvGrpSpPr/>
        <p:nvPr/>
      </p:nvGrpSpPr>
      <p:grpSpPr>
        <a:xfrm>
          <a:off x="0" y="0"/>
          <a:ext cx="0" cy="0"/>
          <a:chOff x="0" y="0"/>
          <a:chExt cx="0" cy="0"/>
        </a:xfrm>
      </p:grpSpPr>
      <p:sp>
        <p:nvSpPr>
          <p:cNvPr id="81" name="Google Shape;81;p8"/>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2" name="Google Shape;82;p8"/>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3" name="Google Shape;83;p8"/>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5">
    <p:bg>
      <p:bgPr>
        <a:blipFill>
          <a:blip r:embed="rId2">
            <a:alphaModFix/>
          </a:blip>
          <a:stretch>
            <a:fillRect/>
          </a:stretch>
        </a:blipFill>
      </p:bgPr>
    </p:bg>
    <p:spTree>
      <p:nvGrpSpPr>
        <p:cNvPr id="684" name="Shape 684"/>
        <p:cNvGrpSpPr/>
        <p:nvPr/>
      </p:nvGrpSpPr>
      <p:grpSpPr>
        <a:xfrm>
          <a:off x="0" y="0"/>
          <a:ext cx="0" cy="0"/>
          <a:chOff x="0" y="0"/>
          <a:chExt cx="0" cy="0"/>
        </a:xfrm>
      </p:grpSpPr>
      <p:pic>
        <p:nvPicPr>
          <p:cNvPr descr="Celestia-R1---OverlayTitleHD.png" id="685" name="Google Shape;685;p72"/>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686" name="Google Shape;686;p72"/>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687" name="Google Shape;687;p72"/>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688" name="Google Shape;688;p72"/>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689" name="Google Shape;689;p72"/>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690" name="Google Shape;690;p72"/>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showMasterSp="0">
  <p:cSld name="SECTION_HEADER_9">
    <p:spTree>
      <p:nvGrpSpPr>
        <p:cNvPr id="691" name="Shape 691"/>
        <p:cNvGrpSpPr/>
        <p:nvPr/>
      </p:nvGrpSpPr>
      <p:grpSpPr>
        <a:xfrm>
          <a:off x="0" y="0"/>
          <a:ext cx="0" cy="0"/>
          <a:chOff x="0" y="0"/>
          <a:chExt cx="0" cy="0"/>
        </a:xfrm>
      </p:grpSpPr>
      <p:grpSp>
        <p:nvGrpSpPr>
          <p:cNvPr id="692" name="Google Shape;692;p73"/>
          <p:cNvGrpSpPr/>
          <p:nvPr/>
        </p:nvGrpSpPr>
        <p:grpSpPr>
          <a:xfrm>
            <a:off x="0" y="-1780"/>
            <a:ext cx="9144000" cy="5150957"/>
            <a:chOff x="0" y="-2373"/>
            <a:chExt cx="12192000" cy="6867027"/>
          </a:xfrm>
        </p:grpSpPr>
        <p:sp>
          <p:nvSpPr>
            <p:cNvPr id="693" name="Google Shape;693;p7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4" name="Google Shape;694;p7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5" name="Google Shape;695;p7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6" name="Google Shape;696;p7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7" name="Google Shape;697;p7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8" name="Google Shape;698;p7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99" name="Google Shape;699;p7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0" name="Google Shape;700;p7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1" name="Google Shape;701;p7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702" name="Google Shape;702;p7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703" name="Google Shape;703;p7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704" name="Google Shape;704;p7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705" name="Google Shape;705;p7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06" name="Google Shape;706;p7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07" name="Google Shape;707;p7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08" name="Google Shape;708;p7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6">
    <p:bg>
      <p:bgPr>
        <a:blipFill>
          <a:blip r:embed="rId2">
            <a:alphaModFix/>
          </a:blip>
          <a:stretch>
            <a:fillRect/>
          </a:stretch>
        </a:blipFill>
      </p:bgPr>
    </p:bg>
    <p:spTree>
      <p:nvGrpSpPr>
        <p:cNvPr id="709" name="Shape 709"/>
        <p:cNvGrpSpPr/>
        <p:nvPr/>
      </p:nvGrpSpPr>
      <p:grpSpPr>
        <a:xfrm>
          <a:off x="0" y="0"/>
          <a:ext cx="0" cy="0"/>
          <a:chOff x="0" y="0"/>
          <a:chExt cx="0" cy="0"/>
        </a:xfrm>
      </p:grpSpPr>
      <p:pic>
        <p:nvPicPr>
          <p:cNvPr descr="Celestia-R1---OverlayTitleHD.png" id="710" name="Google Shape;710;p74"/>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711" name="Google Shape;711;p7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712" name="Google Shape;712;p7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713" name="Google Shape;713;p7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714" name="Google Shape;714;p7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715" name="Google Shape;715;p74"/>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showMasterSp="0">
  <p:cSld name="SECTION_HEADER_10">
    <p:spTree>
      <p:nvGrpSpPr>
        <p:cNvPr id="716" name="Shape 716"/>
        <p:cNvGrpSpPr/>
        <p:nvPr/>
      </p:nvGrpSpPr>
      <p:grpSpPr>
        <a:xfrm>
          <a:off x="0" y="0"/>
          <a:ext cx="0" cy="0"/>
          <a:chOff x="0" y="0"/>
          <a:chExt cx="0" cy="0"/>
        </a:xfrm>
      </p:grpSpPr>
      <p:grpSp>
        <p:nvGrpSpPr>
          <p:cNvPr id="717" name="Google Shape;717;p75"/>
          <p:cNvGrpSpPr/>
          <p:nvPr/>
        </p:nvGrpSpPr>
        <p:grpSpPr>
          <a:xfrm>
            <a:off x="0" y="-1780"/>
            <a:ext cx="9144000" cy="5150957"/>
            <a:chOff x="0" y="-2373"/>
            <a:chExt cx="12192000" cy="6867027"/>
          </a:xfrm>
        </p:grpSpPr>
        <p:sp>
          <p:nvSpPr>
            <p:cNvPr id="718" name="Google Shape;718;p7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19" name="Google Shape;719;p7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0" name="Google Shape;720;p7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1" name="Google Shape;721;p7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2" name="Google Shape;722;p7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3" name="Google Shape;723;p7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4" name="Google Shape;724;p7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5" name="Google Shape;725;p7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26" name="Google Shape;726;p7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727" name="Google Shape;727;p7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728" name="Google Shape;728;p7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729" name="Google Shape;729;p7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730" name="Google Shape;730;p7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31" name="Google Shape;731;p7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32" name="Google Shape;732;p7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33" name="Google Shape;733;p7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34" name="Shape 734"/>
        <p:cNvGrpSpPr/>
        <p:nvPr/>
      </p:nvGrpSpPr>
      <p:grpSpPr>
        <a:xfrm>
          <a:off x="0" y="0"/>
          <a:ext cx="0" cy="0"/>
          <a:chOff x="0" y="0"/>
          <a:chExt cx="0" cy="0"/>
        </a:xfrm>
      </p:grpSpPr>
      <p:sp>
        <p:nvSpPr>
          <p:cNvPr id="735" name="Google Shape;735;p76"/>
          <p:cNvSpPr txBox="1"/>
          <p:nvPr>
            <p:ph type="title"/>
          </p:nvPr>
        </p:nvSpPr>
        <p:spPr>
          <a:xfrm>
            <a:off x="365054" y="363413"/>
            <a:ext cx="6571200" cy="530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2"/>
              </a:buClr>
              <a:buSzPts val="1100"/>
              <a:buFont typeface="Century Gothic"/>
              <a:buNone/>
              <a:defRPr b="0" i="0" sz="2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000" u="none" cap="none" strike="noStrike">
                <a:solidFill>
                  <a:schemeClr val="dk2"/>
                </a:solidFill>
              </a:defRPr>
            </a:lvl2pPr>
            <a:lvl3pPr lvl="2" marR="0" rtl="0" algn="l">
              <a:spcBef>
                <a:spcPts val="0"/>
              </a:spcBef>
              <a:spcAft>
                <a:spcPts val="0"/>
              </a:spcAft>
              <a:buSzPts val="1100"/>
              <a:buNone/>
              <a:defRPr b="0" i="0" sz="1000" u="none" cap="none" strike="noStrike">
                <a:solidFill>
                  <a:schemeClr val="dk2"/>
                </a:solidFill>
              </a:defRPr>
            </a:lvl3pPr>
            <a:lvl4pPr lvl="3" marR="0" rtl="0" algn="l">
              <a:spcBef>
                <a:spcPts val="0"/>
              </a:spcBef>
              <a:spcAft>
                <a:spcPts val="0"/>
              </a:spcAft>
              <a:buSzPts val="1100"/>
              <a:buNone/>
              <a:defRPr b="0" i="0" sz="1000" u="none" cap="none" strike="noStrike">
                <a:solidFill>
                  <a:schemeClr val="dk2"/>
                </a:solidFill>
              </a:defRPr>
            </a:lvl4pPr>
            <a:lvl5pPr lvl="4" marR="0" rtl="0" algn="l">
              <a:spcBef>
                <a:spcPts val="0"/>
              </a:spcBef>
              <a:spcAft>
                <a:spcPts val="0"/>
              </a:spcAft>
              <a:buSzPts val="1100"/>
              <a:buNone/>
              <a:defRPr b="0" i="0" sz="1000" u="none" cap="none" strike="noStrike">
                <a:solidFill>
                  <a:schemeClr val="dk2"/>
                </a:solidFill>
              </a:defRPr>
            </a:lvl5pPr>
            <a:lvl6pPr lvl="5" marR="0" rtl="0" algn="l">
              <a:lnSpc>
                <a:spcPct val="100000"/>
              </a:lnSpc>
              <a:spcBef>
                <a:spcPts val="0"/>
              </a:spcBef>
              <a:spcAft>
                <a:spcPts val="0"/>
              </a:spcAft>
              <a:buSzPts val="1100"/>
              <a:buNone/>
              <a:defRPr b="0" i="0" sz="1000" u="none" cap="none" strike="noStrike">
                <a:solidFill>
                  <a:schemeClr val="dk2"/>
                </a:solidFill>
              </a:defRPr>
            </a:lvl6pPr>
            <a:lvl7pPr lvl="6" marR="0" rtl="0" algn="l">
              <a:lnSpc>
                <a:spcPct val="100000"/>
              </a:lnSpc>
              <a:spcBef>
                <a:spcPts val="0"/>
              </a:spcBef>
              <a:spcAft>
                <a:spcPts val="0"/>
              </a:spcAft>
              <a:buSzPts val="1100"/>
              <a:buNone/>
              <a:defRPr b="0" i="0" sz="1000" u="none" cap="none" strike="noStrike">
                <a:solidFill>
                  <a:schemeClr val="dk2"/>
                </a:solidFill>
              </a:defRPr>
            </a:lvl7pPr>
            <a:lvl8pPr lvl="7" marR="0" rtl="0" algn="l">
              <a:lnSpc>
                <a:spcPct val="100000"/>
              </a:lnSpc>
              <a:spcBef>
                <a:spcPts val="0"/>
              </a:spcBef>
              <a:spcAft>
                <a:spcPts val="0"/>
              </a:spcAft>
              <a:buSzPts val="1100"/>
              <a:buNone/>
              <a:defRPr b="0" i="0" sz="1000" u="none" cap="none" strike="noStrike">
                <a:solidFill>
                  <a:schemeClr val="dk2"/>
                </a:solidFill>
              </a:defRPr>
            </a:lvl8pPr>
            <a:lvl9pPr lvl="8" marR="0" rtl="0" algn="l">
              <a:lnSpc>
                <a:spcPct val="100000"/>
              </a:lnSpc>
              <a:spcBef>
                <a:spcPts val="0"/>
              </a:spcBef>
              <a:spcAft>
                <a:spcPts val="0"/>
              </a:spcAft>
              <a:buSzPts val="1100"/>
              <a:buNone/>
              <a:defRPr b="0" i="0" sz="1000" u="none" cap="none" strike="noStrike">
                <a:solidFill>
                  <a:schemeClr val="dk2"/>
                </a:solidFill>
              </a:defRPr>
            </a:lvl9pPr>
          </a:lstStyle>
          <a:p/>
        </p:txBody>
      </p:sp>
      <p:sp>
        <p:nvSpPr>
          <p:cNvPr id="736" name="Google Shape;736;p76"/>
          <p:cNvSpPr txBox="1"/>
          <p:nvPr>
            <p:ph idx="1" type="body"/>
          </p:nvPr>
        </p:nvSpPr>
        <p:spPr>
          <a:xfrm>
            <a:off x="866216"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737" name="Google Shape;737;p76"/>
          <p:cNvSpPr txBox="1"/>
          <p:nvPr>
            <p:ph idx="2" type="body"/>
          </p:nvPr>
        </p:nvSpPr>
        <p:spPr>
          <a:xfrm>
            <a:off x="4656534"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738" name="Google Shape;738;p76"/>
          <p:cNvSpPr txBox="1"/>
          <p:nvPr>
            <p:ph idx="12" type="sldNum"/>
          </p:nvPr>
        </p:nvSpPr>
        <p:spPr>
          <a:xfrm>
            <a:off x="7764066" y="221456"/>
            <a:ext cx="628800" cy="576300"/>
          </a:xfrm>
          <a:prstGeom prst="rect">
            <a:avLst/>
          </a:prstGeom>
          <a:noFill/>
          <a:ln>
            <a:noFill/>
          </a:ln>
        </p:spPr>
        <p:txBody>
          <a:bodyPr anchorCtr="0" anchor="b" bIns="34250" lIns="68575" spcFirstLastPara="1" rIns="68575" wrap="square" tIns="34250">
            <a:noAutofit/>
          </a:bodyPr>
          <a:lstStyle>
            <a:lvl1pPr indent="0" lvl="0"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 Slide">
    <p:spTree>
      <p:nvGrpSpPr>
        <p:cNvPr id="739" name="Shape 739"/>
        <p:cNvGrpSpPr/>
        <p:nvPr/>
      </p:nvGrpSpPr>
      <p:grpSpPr>
        <a:xfrm>
          <a:off x="0" y="0"/>
          <a:ext cx="0" cy="0"/>
          <a:chOff x="0" y="0"/>
          <a:chExt cx="0" cy="0"/>
        </a:xfrm>
      </p:grpSpPr>
      <p:sp>
        <p:nvSpPr>
          <p:cNvPr id="740" name="Google Shape;740;p77"/>
          <p:cNvSpPr txBox="1"/>
          <p:nvPr>
            <p:ph type="title"/>
          </p:nvPr>
        </p:nvSpPr>
        <p:spPr>
          <a:xfrm>
            <a:off x="483577" y="1733732"/>
            <a:ext cx="8177100" cy="10161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741" name="Google Shape;741;p77"/>
          <p:cNvSpPr txBox="1"/>
          <p:nvPr>
            <p:ph idx="1" type="body"/>
          </p:nvPr>
        </p:nvSpPr>
        <p:spPr>
          <a:xfrm>
            <a:off x="461963" y="2921794"/>
            <a:ext cx="8218800" cy="529800"/>
          </a:xfrm>
          <a:prstGeom prst="rect">
            <a:avLst/>
          </a:prstGeom>
          <a:noFill/>
          <a:ln>
            <a:noFill/>
          </a:ln>
        </p:spPr>
        <p:txBody>
          <a:bodyPr anchorCtr="0" anchor="ctr" bIns="68575" lIns="68575" spcFirstLastPara="1" rIns="68575" wrap="square" tIns="68575">
            <a:normAutofit/>
          </a:bodyPr>
          <a:lstStyle>
            <a:lvl1pPr indent="-228600" lvl="0" marL="457200" rtl="0" algn="ctr">
              <a:lnSpc>
                <a:spcPct val="100000"/>
              </a:lnSpc>
              <a:spcBef>
                <a:spcPts val="0"/>
              </a:spcBef>
              <a:spcAft>
                <a:spcPts val="0"/>
              </a:spcAft>
              <a:buSzPts val="1400"/>
              <a:buNone/>
              <a:defRPr sz="1800"/>
            </a:lvl1pPr>
            <a:lvl2pPr indent="-304800" lvl="1" marL="914400" rtl="0" algn="l">
              <a:lnSpc>
                <a:spcPct val="100000"/>
              </a:lnSpc>
              <a:spcBef>
                <a:spcPts val="800"/>
              </a:spcBef>
              <a:spcAft>
                <a:spcPts val="0"/>
              </a:spcAft>
              <a:buSzPts val="1200"/>
              <a:buChar char="○"/>
              <a:defRPr/>
            </a:lvl2pPr>
            <a:lvl3pPr indent="-298450" lvl="2" marL="1371600" rtl="0" algn="l">
              <a:lnSpc>
                <a:spcPct val="100000"/>
              </a:lnSpc>
              <a:spcBef>
                <a:spcPts val="800"/>
              </a:spcBef>
              <a:spcAft>
                <a:spcPts val="0"/>
              </a:spcAft>
              <a:buSzPts val="1100"/>
              <a:buChar char="■"/>
              <a:defRPr/>
            </a:lvl3pPr>
            <a:lvl4pPr indent="-285750" lvl="3" marL="1828800" rtl="0" algn="l">
              <a:lnSpc>
                <a:spcPct val="100000"/>
              </a:lnSpc>
              <a:spcBef>
                <a:spcPts val="800"/>
              </a:spcBef>
              <a:spcAft>
                <a:spcPts val="0"/>
              </a:spcAft>
              <a:buSzPts val="900"/>
              <a:buChar char="●"/>
              <a:defRPr/>
            </a:lvl4pPr>
            <a:lvl5pPr indent="-285750" lvl="4" marL="2286000" rtl="0" algn="l">
              <a:lnSpc>
                <a:spcPct val="100000"/>
              </a:lnSpc>
              <a:spcBef>
                <a:spcPts val="800"/>
              </a:spcBef>
              <a:spcAft>
                <a:spcPts val="0"/>
              </a:spcAft>
              <a:buSzPts val="900"/>
              <a:buChar char="○"/>
              <a:defRPr/>
            </a:lvl5pPr>
            <a:lvl6pPr indent="-285750" lvl="5" marL="2743200" rtl="0" algn="l">
              <a:lnSpc>
                <a:spcPct val="100000"/>
              </a:lnSpc>
              <a:spcBef>
                <a:spcPts val="800"/>
              </a:spcBef>
              <a:spcAft>
                <a:spcPts val="0"/>
              </a:spcAft>
              <a:buSzPts val="900"/>
              <a:buChar char="■"/>
              <a:defRPr/>
            </a:lvl6pPr>
            <a:lvl7pPr indent="-285750" lvl="6" marL="3200400" rtl="0" algn="l">
              <a:lnSpc>
                <a:spcPct val="100000"/>
              </a:lnSpc>
              <a:spcBef>
                <a:spcPts val="800"/>
              </a:spcBef>
              <a:spcAft>
                <a:spcPts val="0"/>
              </a:spcAft>
              <a:buSzPts val="900"/>
              <a:buChar char="●"/>
              <a:defRPr/>
            </a:lvl7pPr>
            <a:lvl8pPr indent="-285750" lvl="7" marL="3657600" rtl="0" algn="l">
              <a:lnSpc>
                <a:spcPct val="100000"/>
              </a:lnSpc>
              <a:spcBef>
                <a:spcPts val="800"/>
              </a:spcBef>
              <a:spcAft>
                <a:spcPts val="0"/>
              </a:spcAft>
              <a:buSzPts val="900"/>
              <a:buChar char="○"/>
              <a:defRPr/>
            </a:lvl8pPr>
            <a:lvl9pPr indent="-285750" lvl="8" marL="4114800" rtl="0" algn="l">
              <a:lnSpc>
                <a:spcPct val="100000"/>
              </a:lnSpc>
              <a:spcBef>
                <a:spcPts val="800"/>
              </a:spcBef>
              <a:spcAft>
                <a:spcPts val="800"/>
              </a:spcAft>
              <a:buSzPts val="9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showMasterSp="0">
  <p:cSld name="SECTION_HEADER_11">
    <p:spTree>
      <p:nvGrpSpPr>
        <p:cNvPr id="742" name="Shape 742"/>
        <p:cNvGrpSpPr/>
        <p:nvPr/>
      </p:nvGrpSpPr>
      <p:grpSpPr>
        <a:xfrm>
          <a:off x="0" y="0"/>
          <a:ext cx="0" cy="0"/>
          <a:chOff x="0" y="0"/>
          <a:chExt cx="0" cy="0"/>
        </a:xfrm>
      </p:grpSpPr>
      <p:grpSp>
        <p:nvGrpSpPr>
          <p:cNvPr id="743" name="Google Shape;743;p78"/>
          <p:cNvGrpSpPr/>
          <p:nvPr/>
        </p:nvGrpSpPr>
        <p:grpSpPr>
          <a:xfrm>
            <a:off x="0" y="-1780"/>
            <a:ext cx="9144000" cy="5150270"/>
            <a:chOff x="0" y="-2373"/>
            <a:chExt cx="12192000" cy="6867027"/>
          </a:xfrm>
        </p:grpSpPr>
        <p:sp>
          <p:nvSpPr>
            <p:cNvPr id="744" name="Google Shape;744;p7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5" name="Google Shape;745;p7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6" name="Google Shape;746;p7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7" name="Google Shape;747;p7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8" name="Google Shape;748;p7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49" name="Google Shape;749;p7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0" name="Google Shape;750;p7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1" name="Google Shape;751;p7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2" name="Google Shape;752;p7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753" name="Google Shape;753;p7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754" name="Google Shape;754;p7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755" name="Google Shape;755;p7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756" name="Google Shape;756;p7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57" name="Google Shape;757;p7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758" name="Google Shape;758;p7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759" name="Google Shape;759;p7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9"/>
          <p:cNvSpPr txBox="1"/>
          <p:nvPr>
            <p:ph idx="1" type="body"/>
          </p:nvPr>
        </p:nvSpPr>
        <p:spPr>
          <a:xfrm>
            <a:off x="311700" y="1496000"/>
            <a:ext cx="3999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FF9900"/>
              </a:buClr>
              <a:buSzPts val="1400"/>
              <a:buChar char="●"/>
              <a:defRPr sz="1400"/>
            </a:lvl1pPr>
            <a:lvl2pPr indent="-304800" lvl="1" marL="914400">
              <a:spcBef>
                <a:spcPts val="0"/>
              </a:spcBef>
              <a:spcAft>
                <a:spcPts val="0"/>
              </a:spcAft>
              <a:buClr>
                <a:srgbClr val="FF9900"/>
              </a:buClr>
              <a:buSzPts val="1200"/>
              <a:buChar char="○"/>
              <a:defRPr sz="1200"/>
            </a:lvl2pPr>
            <a:lvl3pPr indent="-304800" lvl="2" marL="1371600">
              <a:spcBef>
                <a:spcPts val="0"/>
              </a:spcBef>
              <a:spcAft>
                <a:spcPts val="0"/>
              </a:spcAft>
              <a:buClr>
                <a:srgbClr val="FF9900"/>
              </a:buClr>
              <a:buSzPts val="1200"/>
              <a:buChar char="■"/>
              <a:defRPr sz="1200"/>
            </a:lvl3pPr>
            <a:lvl4pPr indent="-304800" lvl="3" marL="1828800">
              <a:spcBef>
                <a:spcPts val="0"/>
              </a:spcBef>
              <a:spcAft>
                <a:spcPts val="0"/>
              </a:spcAft>
              <a:buClr>
                <a:srgbClr val="FF9900"/>
              </a:buClr>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7" name="Google Shape;87;p9"/>
          <p:cNvSpPr txBox="1"/>
          <p:nvPr>
            <p:ph idx="2" type="body"/>
          </p:nvPr>
        </p:nvSpPr>
        <p:spPr>
          <a:xfrm>
            <a:off x="4884200" y="1496000"/>
            <a:ext cx="3999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FF9900"/>
              </a:buClr>
              <a:buSzPts val="1400"/>
              <a:buChar char="●"/>
              <a:defRPr sz="1400"/>
            </a:lvl1pPr>
            <a:lvl2pPr indent="-304800" lvl="1" marL="914400">
              <a:spcBef>
                <a:spcPts val="0"/>
              </a:spcBef>
              <a:spcAft>
                <a:spcPts val="0"/>
              </a:spcAft>
              <a:buClr>
                <a:srgbClr val="FF9900"/>
              </a:buClr>
              <a:buSzPts val="1200"/>
              <a:buChar char="○"/>
              <a:defRPr sz="1200"/>
            </a:lvl2pPr>
            <a:lvl3pPr indent="-304800" lvl="2" marL="1371600">
              <a:spcBef>
                <a:spcPts val="0"/>
              </a:spcBef>
              <a:spcAft>
                <a:spcPts val="0"/>
              </a:spcAft>
              <a:buClr>
                <a:srgbClr val="FF9900"/>
              </a:buClr>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8" name="Google Shape;88;p9"/>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9"/>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10"/>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93" name="Google Shape;93;p10"/>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1" Type="http://schemas.openxmlformats.org/officeDocument/2006/relationships/theme" Target="../theme/theme2.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image" Target="../media/image46.png"/><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1" Type="http://schemas.openxmlformats.org/officeDocument/2006/relationships/slideLayout" Target="../slideLayouts/slideLayout69.xml"/><Relationship Id="rId30" Type="http://schemas.openxmlformats.org/officeDocument/2006/relationships/slideLayout" Target="../slideLayouts/slideLayout68.xml"/><Relationship Id="rId11" Type="http://schemas.openxmlformats.org/officeDocument/2006/relationships/slideLayout" Target="../slideLayouts/slideLayout49.xml"/><Relationship Id="rId33" Type="http://schemas.openxmlformats.org/officeDocument/2006/relationships/slideLayout" Target="../slideLayouts/slideLayout71.xml"/><Relationship Id="rId10" Type="http://schemas.openxmlformats.org/officeDocument/2006/relationships/slideLayout" Target="../slideLayouts/slideLayout48.xml"/><Relationship Id="rId32" Type="http://schemas.openxmlformats.org/officeDocument/2006/relationships/slideLayout" Target="../slideLayouts/slideLayout70.xml"/><Relationship Id="rId13" Type="http://schemas.openxmlformats.org/officeDocument/2006/relationships/slideLayout" Target="../slideLayouts/slideLayout51.xml"/><Relationship Id="rId35" Type="http://schemas.openxmlformats.org/officeDocument/2006/relationships/slideLayout" Target="../slideLayouts/slideLayout73.xml"/><Relationship Id="rId12" Type="http://schemas.openxmlformats.org/officeDocument/2006/relationships/slideLayout" Target="../slideLayouts/slideLayout50.xml"/><Relationship Id="rId34" Type="http://schemas.openxmlformats.org/officeDocument/2006/relationships/slideLayout" Target="../slideLayouts/slideLayout72.xml"/><Relationship Id="rId15" Type="http://schemas.openxmlformats.org/officeDocument/2006/relationships/slideLayout" Target="../slideLayouts/slideLayout53.xml"/><Relationship Id="rId37" Type="http://schemas.openxmlformats.org/officeDocument/2006/relationships/slideLayout" Target="../slideLayouts/slideLayout75.xml"/><Relationship Id="rId14" Type="http://schemas.openxmlformats.org/officeDocument/2006/relationships/slideLayout" Target="../slideLayouts/slideLayout52.xml"/><Relationship Id="rId36" Type="http://schemas.openxmlformats.org/officeDocument/2006/relationships/slideLayout" Target="../slideLayouts/slideLayout74.xml"/><Relationship Id="rId17" Type="http://schemas.openxmlformats.org/officeDocument/2006/relationships/slideLayout" Target="../slideLayouts/slideLayout55.xml"/><Relationship Id="rId39" Type="http://schemas.openxmlformats.org/officeDocument/2006/relationships/theme" Target="../theme/theme1.xml"/><Relationship Id="rId16" Type="http://schemas.openxmlformats.org/officeDocument/2006/relationships/slideLayout" Target="../slideLayouts/slideLayout54.xml"/><Relationship Id="rId38" Type="http://schemas.openxmlformats.org/officeDocument/2006/relationships/slideLayout" Target="../slideLayouts/slideLayout76.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 type="body"/>
          </p:nvPr>
        </p:nvSpPr>
        <p:spPr>
          <a:xfrm>
            <a:off x="434450" y="1247650"/>
            <a:ext cx="8520600" cy="3416400"/>
          </a:xfrm>
          <a:prstGeom prst="rect">
            <a:avLst/>
          </a:prstGeom>
          <a:noFill/>
          <a:ln>
            <a:noFill/>
          </a:ln>
        </p:spPr>
        <p:txBody>
          <a:bodyPr anchorCtr="0" anchor="t" bIns="91425" lIns="91425" spcFirstLastPara="1" rIns="91425" wrap="square" tIns="91425">
            <a:norm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0"/>
              </a:spcBef>
              <a:spcAft>
                <a:spcPts val="0"/>
              </a:spcAft>
              <a:buSzPts val="1400"/>
              <a:buChar char="○"/>
              <a:defRPr sz="1400"/>
            </a:lvl2pPr>
            <a:lvl3pPr indent="-317500" lvl="2" marL="1371600" rtl="0">
              <a:lnSpc>
                <a:spcPct val="115000"/>
              </a:lnSpc>
              <a:spcBef>
                <a:spcPts val="0"/>
              </a:spcBef>
              <a:spcAft>
                <a:spcPts val="0"/>
              </a:spcAft>
              <a:buSzPts val="1400"/>
              <a:buChar char="■"/>
              <a:defRPr sz="1400"/>
            </a:lvl3pPr>
            <a:lvl4pPr indent="-317500" lvl="3" marL="1828800" rtl="0">
              <a:lnSpc>
                <a:spcPct val="115000"/>
              </a:lnSpc>
              <a:spcBef>
                <a:spcPts val="0"/>
              </a:spcBef>
              <a:spcAft>
                <a:spcPts val="0"/>
              </a:spcAft>
              <a:buSzPts val="1400"/>
              <a:buChar char="●"/>
              <a:defRPr sz="1400"/>
            </a:lvl4pPr>
            <a:lvl5pPr indent="-317500" lvl="4" marL="2286000" rtl="0">
              <a:lnSpc>
                <a:spcPct val="115000"/>
              </a:lnSpc>
              <a:spcBef>
                <a:spcPts val="0"/>
              </a:spcBef>
              <a:spcAft>
                <a:spcPts val="0"/>
              </a:spcAft>
              <a:buSzPts val="1400"/>
              <a:buChar char="○"/>
              <a:defRPr sz="1400"/>
            </a:lvl5pPr>
            <a:lvl6pPr indent="-317500" lvl="5" marL="2743200" rtl="0">
              <a:lnSpc>
                <a:spcPct val="115000"/>
              </a:lnSpc>
              <a:spcBef>
                <a:spcPts val="0"/>
              </a:spcBef>
              <a:spcAft>
                <a:spcPts val="0"/>
              </a:spcAft>
              <a:buSzPts val="1400"/>
              <a:buChar char="■"/>
              <a:defRPr sz="1400"/>
            </a:lvl6pPr>
            <a:lvl7pPr indent="-317500" lvl="6" marL="3200400" rtl="0">
              <a:lnSpc>
                <a:spcPct val="115000"/>
              </a:lnSpc>
              <a:spcBef>
                <a:spcPts val="0"/>
              </a:spcBef>
              <a:spcAft>
                <a:spcPts val="0"/>
              </a:spcAft>
              <a:buSzPts val="1400"/>
              <a:buChar char="●"/>
              <a:defRPr sz="1400"/>
            </a:lvl7pPr>
            <a:lvl8pPr indent="-317500" lvl="7" marL="3657600" rtl="0">
              <a:lnSpc>
                <a:spcPct val="115000"/>
              </a:lnSpc>
              <a:spcBef>
                <a:spcPts val="0"/>
              </a:spcBef>
              <a:spcAft>
                <a:spcPts val="0"/>
              </a:spcAft>
              <a:buSzPts val="1400"/>
              <a:buChar char="○"/>
              <a:defRPr sz="1400"/>
            </a:lvl8pPr>
            <a:lvl9pPr indent="-317500" lvl="8" marL="4114800" rtl="0">
              <a:lnSpc>
                <a:spcPct val="115000"/>
              </a:lnSpc>
              <a:spcBef>
                <a:spcPts val="0"/>
              </a:spcBef>
              <a:spcAft>
                <a:spcPts val="0"/>
              </a:spcAft>
              <a:buSzPts val="1400"/>
              <a:buChar char="■"/>
              <a:defRPr sz="1400"/>
            </a:lvl9pPr>
          </a:lstStyle>
          <a:p/>
        </p:txBody>
      </p:sp>
      <p:sp>
        <p:nvSpPr>
          <p:cNvPr id="11" name="Google Shape;11;p1"/>
          <p:cNvSpPr txBox="1"/>
          <p:nvPr>
            <p:ph type="title"/>
          </p:nvPr>
        </p:nvSpPr>
        <p:spPr>
          <a:xfrm>
            <a:off x="485575" y="67495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sz="2500">
                <a:solidFill>
                  <a:schemeClr val="dk1"/>
                </a:solidFill>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pic>
        <p:nvPicPr>
          <p:cNvPr id="12" name="Google Shape;12;p1"/>
          <p:cNvPicPr preferRelativeResize="0"/>
          <p:nvPr/>
        </p:nvPicPr>
        <p:blipFill>
          <a:blip r:embed="rId1">
            <a:alphaModFix/>
          </a:blip>
          <a:stretch>
            <a:fillRect/>
          </a:stretch>
        </p:blipFill>
        <p:spPr>
          <a:xfrm>
            <a:off x="204300" y="109375"/>
            <a:ext cx="1860134" cy="393573"/>
          </a:xfrm>
          <a:prstGeom prst="rect">
            <a:avLst/>
          </a:prstGeom>
          <a:noFill/>
          <a:ln>
            <a:noFill/>
          </a:ln>
        </p:spPr>
      </p:pic>
      <p:grpSp>
        <p:nvGrpSpPr>
          <p:cNvPr id="13" name="Google Shape;13;p1"/>
          <p:cNvGrpSpPr/>
          <p:nvPr/>
        </p:nvGrpSpPr>
        <p:grpSpPr>
          <a:xfrm rot="5400000">
            <a:off x="510292" y="4324013"/>
            <a:ext cx="227766" cy="1247358"/>
            <a:chOff x="327125" y="2375600"/>
            <a:chExt cx="536425" cy="2953025"/>
          </a:xfrm>
        </p:grpSpPr>
        <p:sp>
          <p:nvSpPr>
            <p:cNvPr id="14" name="Google Shape;1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5" name="Google Shape;15;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6" name="Google Shape;1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27" name="Google Shape;27;p1"/>
          <p:cNvGrpSpPr/>
          <p:nvPr/>
        </p:nvGrpSpPr>
        <p:grpSpPr>
          <a:xfrm flipH="1" rot="-5400000">
            <a:off x="7288609" y="-1345490"/>
            <a:ext cx="437186" cy="3273227"/>
            <a:chOff x="327125" y="2375600"/>
            <a:chExt cx="536425" cy="2976473"/>
          </a:xfrm>
        </p:grpSpPr>
        <p:sp>
          <p:nvSpPr>
            <p:cNvPr id="28" name="Google Shape;28;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9" name="Google Shape;29;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0" name="Google Shape;30;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1" name="Google Shape;31;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6" name="Google Shape;36;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41" name="Google Shape;41;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90" name="Shape 390"/>
        <p:cNvGrpSpPr/>
        <p:nvPr/>
      </p:nvGrpSpPr>
      <p:grpSpPr>
        <a:xfrm>
          <a:off x="0" y="0"/>
          <a:ext cx="0" cy="0"/>
          <a:chOff x="0" y="0"/>
          <a:chExt cx="0" cy="0"/>
        </a:xfrm>
      </p:grpSpPr>
      <p:sp>
        <p:nvSpPr>
          <p:cNvPr id="391" name="Google Shape;391;p41"/>
          <p:cNvSpPr txBox="1"/>
          <p:nvPr>
            <p:ph idx="1" type="body"/>
          </p:nvPr>
        </p:nvSpPr>
        <p:spPr>
          <a:xfrm>
            <a:off x="434450" y="1247650"/>
            <a:ext cx="8520600" cy="3416400"/>
          </a:xfrm>
          <a:prstGeom prst="rect">
            <a:avLst/>
          </a:prstGeom>
          <a:noFill/>
          <a:ln>
            <a:noFill/>
          </a:ln>
        </p:spPr>
        <p:txBody>
          <a:bodyPr anchorCtr="0" anchor="t" bIns="91425" lIns="91425" spcFirstLastPara="1" rIns="91425" wrap="square" tIns="91425">
            <a:norm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0"/>
              </a:spcBef>
              <a:spcAft>
                <a:spcPts val="0"/>
              </a:spcAft>
              <a:buSzPts val="1400"/>
              <a:buChar char="○"/>
              <a:defRPr sz="1400"/>
            </a:lvl2pPr>
            <a:lvl3pPr indent="-317500" lvl="2" marL="1371600" rtl="0">
              <a:lnSpc>
                <a:spcPct val="115000"/>
              </a:lnSpc>
              <a:spcBef>
                <a:spcPts val="0"/>
              </a:spcBef>
              <a:spcAft>
                <a:spcPts val="0"/>
              </a:spcAft>
              <a:buSzPts val="1400"/>
              <a:buChar char="■"/>
              <a:defRPr sz="1400"/>
            </a:lvl3pPr>
            <a:lvl4pPr indent="-317500" lvl="3" marL="1828800" rtl="0">
              <a:lnSpc>
                <a:spcPct val="115000"/>
              </a:lnSpc>
              <a:spcBef>
                <a:spcPts val="0"/>
              </a:spcBef>
              <a:spcAft>
                <a:spcPts val="0"/>
              </a:spcAft>
              <a:buSzPts val="1400"/>
              <a:buChar char="●"/>
              <a:defRPr sz="1400"/>
            </a:lvl4pPr>
            <a:lvl5pPr indent="-317500" lvl="4" marL="2286000" rtl="0">
              <a:lnSpc>
                <a:spcPct val="115000"/>
              </a:lnSpc>
              <a:spcBef>
                <a:spcPts val="0"/>
              </a:spcBef>
              <a:spcAft>
                <a:spcPts val="0"/>
              </a:spcAft>
              <a:buSzPts val="1400"/>
              <a:buChar char="○"/>
              <a:defRPr sz="1400"/>
            </a:lvl5pPr>
            <a:lvl6pPr indent="-317500" lvl="5" marL="2743200" rtl="0">
              <a:lnSpc>
                <a:spcPct val="115000"/>
              </a:lnSpc>
              <a:spcBef>
                <a:spcPts val="0"/>
              </a:spcBef>
              <a:spcAft>
                <a:spcPts val="0"/>
              </a:spcAft>
              <a:buSzPts val="1400"/>
              <a:buChar char="■"/>
              <a:defRPr sz="1400"/>
            </a:lvl6pPr>
            <a:lvl7pPr indent="-317500" lvl="6" marL="3200400" rtl="0">
              <a:lnSpc>
                <a:spcPct val="115000"/>
              </a:lnSpc>
              <a:spcBef>
                <a:spcPts val="0"/>
              </a:spcBef>
              <a:spcAft>
                <a:spcPts val="0"/>
              </a:spcAft>
              <a:buSzPts val="1400"/>
              <a:buChar char="●"/>
              <a:defRPr sz="1400"/>
            </a:lvl7pPr>
            <a:lvl8pPr indent="-317500" lvl="7" marL="3657600" rtl="0">
              <a:lnSpc>
                <a:spcPct val="115000"/>
              </a:lnSpc>
              <a:spcBef>
                <a:spcPts val="0"/>
              </a:spcBef>
              <a:spcAft>
                <a:spcPts val="0"/>
              </a:spcAft>
              <a:buSzPts val="1400"/>
              <a:buChar char="○"/>
              <a:defRPr sz="1400"/>
            </a:lvl8pPr>
            <a:lvl9pPr indent="-317500" lvl="8" marL="4114800" rtl="0">
              <a:lnSpc>
                <a:spcPct val="115000"/>
              </a:lnSpc>
              <a:spcBef>
                <a:spcPts val="0"/>
              </a:spcBef>
              <a:spcAft>
                <a:spcPts val="0"/>
              </a:spcAft>
              <a:buSzPts val="1400"/>
              <a:buChar char="■"/>
              <a:defRPr sz="1400"/>
            </a:lvl9pPr>
          </a:lstStyle>
          <a:p/>
        </p:txBody>
      </p:sp>
      <p:sp>
        <p:nvSpPr>
          <p:cNvPr id="392" name="Google Shape;392;p41"/>
          <p:cNvSpPr txBox="1"/>
          <p:nvPr>
            <p:ph type="title"/>
          </p:nvPr>
        </p:nvSpPr>
        <p:spPr>
          <a:xfrm>
            <a:off x="485575" y="67495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sz="2500">
                <a:solidFill>
                  <a:schemeClr val="dk1"/>
                </a:solidFill>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pic>
        <p:nvPicPr>
          <p:cNvPr id="393" name="Google Shape;393;p41"/>
          <p:cNvPicPr preferRelativeResize="0"/>
          <p:nvPr/>
        </p:nvPicPr>
        <p:blipFill>
          <a:blip r:embed="rId1">
            <a:alphaModFix/>
          </a:blip>
          <a:stretch>
            <a:fillRect/>
          </a:stretch>
        </p:blipFill>
        <p:spPr>
          <a:xfrm>
            <a:off x="204300" y="109375"/>
            <a:ext cx="1860134" cy="393573"/>
          </a:xfrm>
          <a:prstGeom prst="rect">
            <a:avLst/>
          </a:prstGeom>
          <a:noFill/>
          <a:ln>
            <a:noFill/>
          </a:ln>
        </p:spPr>
      </p:pic>
      <p:grpSp>
        <p:nvGrpSpPr>
          <p:cNvPr id="394" name="Google Shape;394;p41"/>
          <p:cNvGrpSpPr/>
          <p:nvPr/>
        </p:nvGrpSpPr>
        <p:grpSpPr>
          <a:xfrm rot="5400000">
            <a:off x="510292" y="4324013"/>
            <a:ext cx="227766" cy="1247358"/>
            <a:chOff x="327125" y="2375600"/>
            <a:chExt cx="536425" cy="2953025"/>
          </a:xfrm>
        </p:grpSpPr>
        <p:sp>
          <p:nvSpPr>
            <p:cNvPr id="395" name="Google Shape;395;p4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6" name="Google Shape;396;p4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97" name="Google Shape;397;p4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408" name="Google Shape;408;p41"/>
          <p:cNvGrpSpPr/>
          <p:nvPr/>
        </p:nvGrpSpPr>
        <p:grpSpPr>
          <a:xfrm flipH="1" rot="-5400000">
            <a:off x="7288609" y="-1345490"/>
            <a:ext cx="437186" cy="3273227"/>
            <a:chOff x="327125" y="2375600"/>
            <a:chExt cx="536425" cy="2976473"/>
          </a:xfrm>
        </p:grpSpPr>
        <p:sp>
          <p:nvSpPr>
            <p:cNvPr id="409" name="Google Shape;409;p4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10" name="Google Shape;410;p4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11" name="Google Shape;411;p4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12" name="Google Shape;412;p4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417" name="Google Shape;417;p4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422" name="Google Shape;422;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developer.mozilla.org/en-US/docs/Web/CSS/Type_selectors" TargetMode="External"/><Relationship Id="rId4" Type="http://schemas.openxmlformats.org/officeDocument/2006/relationships/hyperlink" Target="https://developer.mozilla.org/en-US/docs/Web/CSS/Type_selecto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developer.mozilla.org/en-US/docs/Learn/CSS/Building_blocks/Selectors/Combinator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s://developer.mozilla.org/en-US/docs/Web/CSS/Descendant_combinator"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hyperlink" Target="https://developer.mozilla.org/en-US/docs/Web/CSS/Child_combinato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hyperlink" Target="https://developer.mozilla.org/en-US/docs/Web/CSS/Adjacent_sibling_combinato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s://developer.mozilla.org/en-US/docs/Web/CSS/General_sibling_combinato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hyperlink" Target="https://developer.mozilla.org/en-US/docs/Web/CSS/Class_selecto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hyperlink" Target="https://developer.mozilla.org/en-US/docs/Web/CSS/ID_selecto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hyperlink" Target="https://developer.mozilla.org/en-US/docs/Learn/HTML/Tables/Basic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hyperlink" Target="http://www.w3.org/DOM/" TargetMode="External"/><Relationship Id="rId4" Type="http://schemas.openxmlformats.org/officeDocument/2006/relationships/hyperlink" Target="https://dom.spec.whatwg.org/" TargetMode="External"/><Relationship Id="rId5" Type="http://schemas.openxmlformats.org/officeDocument/2006/relationships/hyperlink" Target="https://dom.spec.whatwg.or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2.xml"/><Relationship Id="rId3" Type="http://schemas.openxmlformats.org/officeDocument/2006/relationships/hyperlink" Target="https://www.tutorialrepublic.com/html-reference/html-table-tag.php" TargetMode="External"/><Relationship Id="rId4" Type="http://schemas.openxmlformats.org/officeDocument/2006/relationships/hyperlink" Target="https://www.tutorialrepublic.com/html-reference/html-div-tag.php" TargetMode="External"/><Relationship Id="rId5" Type="http://schemas.openxmlformats.org/officeDocument/2006/relationships/hyperlink" Target="https://www.tutorialrepublic.com/html-reference/html5-header-tag.php" TargetMode="External"/><Relationship Id="rId6" Type="http://schemas.openxmlformats.org/officeDocument/2006/relationships/hyperlink" Target="https://www.tutorialrepublic.com/html-reference/html5-footer-tag.php" TargetMode="External"/><Relationship Id="rId7" Type="http://schemas.openxmlformats.org/officeDocument/2006/relationships/hyperlink" Target="https://www.tutorialrepublic.com/html-reference/html5-section-tag.php" TargetMode="External"/><Relationship Id="rId8" Type="http://schemas.openxmlformats.org/officeDocument/2006/relationships/image" Target="../media/image8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 Id="rId3" Type="http://schemas.openxmlformats.org/officeDocument/2006/relationships/hyperlink" Target="https://developer.mozilla.org/en-US/docs/Web/HTML/Element/div" TargetMode="External"/><Relationship Id="rId4" Type="http://schemas.openxmlformats.org/officeDocument/2006/relationships/hyperlink" Target="https://developer.mozilla.org/en-US/docs/Web/HTML/Element/div"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6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64.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developer.mozilla.org/en-US/docs/Web/CSS/display" TargetMode="External"/><Relationship Id="rId4" Type="http://schemas.openxmlformats.org/officeDocument/2006/relationships/hyperlink" Target="https://developer.mozilla.org/en-US/docs/Web/CSS/list-style-type" TargetMode="External"/><Relationship Id="rId5" Type="http://schemas.openxmlformats.org/officeDocument/2006/relationships/hyperlink" Target="https://developer.mozilla.org/en-US/docs/Web/CSS/text-decoration" TargetMode="External"/><Relationship Id="rId6" Type="http://schemas.openxmlformats.org/officeDocument/2006/relationships/hyperlink" Target="https://developer.mozilla.org/en-US/docs/Web/CSS/margin-right" TargetMode="External"/><Relationship Id="rId7" Type="http://schemas.openxmlformats.org/officeDocument/2006/relationships/hyperlink" Target="https://developer.mozilla.org/en-US/docs/Web/CSS/background-colo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20" Type="http://schemas.openxmlformats.org/officeDocument/2006/relationships/image" Target="../media/image79.png"/><Relationship Id="rId22" Type="http://schemas.openxmlformats.org/officeDocument/2006/relationships/image" Target="../media/image80.png"/><Relationship Id="rId21" Type="http://schemas.openxmlformats.org/officeDocument/2006/relationships/image" Target="../media/image84.png"/><Relationship Id="rId23" Type="http://schemas.openxmlformats.org/officeDocument/2006/relationships/image" Target="../media/image88.png"/><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63.png"/><Relationship Id="rId5" Type="http://schemas.openxmlformats.org/officeDocument/2006/relationships/image" Target="../media/image81.png"/><Relationship Id="rId6" Type="http://schemas.openxmlformats.org/officeDocument/2006/relationships/image" Target="../media/image59.png"/><Relationship Id="rId7" Type="http://schemas.openxmlformats.org/officeDocument/2006/relationships/image" Target="../media/image82.png"/><Relationship Id="rId8" Type="http://schemas.openxmlformats.org/officeDocument/2006/relationships/image" Target="../media/image70.png"/><Relationship Id="rId11" Type="http://schemas.openxmlformats.org/officeDocument/2006/relationships/image" Target="../media/image66.png"/><Relationship Id="rId10" Type="http://schemas.openxmlformats.org/officeDocument/2006/relationships/image" Target="../media/image74.png"/><Relationship Id="rId13" Type="http://schemas.openxmlformats.org/officeDocument/2006/relationships/image" Target="../media/image72.png"/><Relationship Id="rId12" Type="http://schemas.openxmlformats.org/officeDocument/2006/relationships/image" Target="../media/image67.png"/><Relationship Id="rId15" Type="http://schemas.openxmlformats.org/officeDocument/2006/relationships/image" Target="../media/image73.png"/><Relationship Id="rId14" Type="http://schemas.openxmlformats.org/officeDocument/2006/relationships/image" Target="../media/image76.png"/><Relationship Id="rId17" Type="http://schemas.openxmlformats.org/officeDocument/2006/relationships/image" Target="../media/image78.png"/><Relationship Id="rId16" Type="http://schemas.openxmlformats.org/officeDocument/2006/relationships/image" Target="../media/image77.png"/><Relationship Id="rId19" Type="http://schemas.openxmlformats.org/officeDocument/2006/relationships/image" Target="../media/image83.png"/><Relationship Id="rId18"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2.png"/><Relationship Id="rId4" Type="http://schemas.openxmlformats.org/officeDocument/2006/relationships/image" Target="../media/image50.png"/><Relationship Id="rId5" Type="http://schemas.openxmlformats.org/officeDocument/2006/relationships/hyperlink" Target="https://en.wikipedia.org/wiki/CSS_box_mode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hyperlink" Target="https://developer.mozilla.org/en-US/docs/Web/HTML/Element/input" TargetMode="External"/><Relationship Id="rId4" Type="http://schemas.openxmlformats.org/officeDocument/2006/relationships/hyperlink" Target="https://developer.mozilla.org/en-US/docs/Web/HTML/Element/input" TargetMode="External"/><Relationship Id="rId5" Type="http://schemas.openxmlformats.org/officeDocument/2006/relationships/hyperlink" Target="https://developer.mozilla.org/en-US/docs/Web/HTML/Element/input" TargetMode="External"/><Relationship Id="rId6" Type="http://schemas.openxmlformats.org/officeDocument/2006/relationships/hyperlink" Target="https://developer.mozilla.org/en-US/docs/Web/HTML/Element/inpu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86.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5.xml"/><Relationship Id="rId3" Type="http://schemas.openxmlformats.org/officeDocument/2006/relationships/hyperlink" Target="https://docs.google.com/document/d/1j9YuIpTMbck614IC1GsBrWyuJux2kR7pP6ogJi2Cze4/edit?usp=share_link" TargetMode="External"/><Relationship Id="rId4" Type="http://schemas.openxmlformats.org/officeDocument/2006/relationships/hyperlink" Target="https://docs.google.com/document/d/1uD5KFEx9108CuVVsU2yZB3QQ1jivHt1h9NX3j3r5mxU/edit?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0.png"/><Relationship Id="rId4" Type="http://schemas.openxmlformats.org/officeDocument/2006/relationships/hyperlink" Target="https://en.wikipedia.org/wiki/CSS_box_mode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79"/>
          <p:cNvSpPr txBox="1"/>
          <p:nvPr/>
        </p:nvSpPr>
        <p:spPr>
          <a:xfrm>
            <a:off x="0" y="2100400"/>
            <a:ext cx="9144000" cy="14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FEC14F"/>
                </a:solidFill>
                <a:latin typeface="Avenir"/>
                <a:ea typeface="Avenir"/>
                <a:cs typeface="Avenir"/>
                <a:sym typeface="Avenir"/>
              </a:rPr>
              <a:t>Fundamentals of HTML/CSS</a:t>
            </a:r>
            <a:endParaRPr b="1" sz="4000">
              <a:solidFill>
                <a:srgbClr val="FEC14F"/>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8"/>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CSS Units: Lengths</a:t>
            </a:r>
            <a:endParaRPr/>
          </a:p>
        </p:txBody>
      </p:sp>
      <p:sp>
        <p:nvSpPr>
          <p:cNvPr id="848" name="Google Shape;848;p88"/>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849" name="Google Shape;849;p88"/>
          <p:cNvSpPr txBox="1"/>
          <p:nvPr>
            <p:ph idx="1" type="body"/>
          </p:nvPr>
        </p:nvSpPr>
        <p:spPr>
          <a:xfrm>
            <a:off x="548438" y="1260581"/>
            <a:ext cx="8116800" cy="33954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US"/>
              <a:t>There are many property-specific units for values used in CSS, but there are some general units that are used by a number of properties, and it is worth familiarizing yourself with these before continuing.</a:t>
            </a:r>
            <a:endParaRPr/>
          </a:p>
          <a:p>
            <a:pPr indent="-241300" lvl="0" marL="342900" rtl="0" algn="l">
              <a:spcBef>
                <a:spcPts val="800"/>
              </a:spcBef>
              <a:spcAft>
                <a:spcPts val="0"/>
              </a:spcAft>
              <a:buSzPts val="1200"/>
              <a:buChar char="➢"/>
            </a:pPr>
            <a:r>
              <a:rPr b="1" lang="en-US" sz="1200">
                <a:latin typeface="Consolas"/>
                <a:ea typeface="Consolas"/>
                <a:cs typeface="Consolas"/>
                <a:sym typeface="Consolas"/>
              </a:rPr>
              <a:t>px</a:t>
            </a:r>
            <a:r>
              <a:rPr b="1" lang="en-US" sz="1200"/>
              <a:t> </a:t>
            </a:r>
            <a:r>
              <a:rPr lang="en-US" sz="1200"/>
              <a:t>(such as </a:t>
            </a:r>
            <a:r>
              <a:rPr lang="en-US" sz="1200">
                <a:latin typeface="Consolas"/>
                <a:ea typeface="Consolas"/>
                <a:cs typeface="Consolas"/>
                <a:sym typeface="Consolas"/>
              </a:rPr>
              <a:t>font-size: 12px</a:t>
            </a:r>
            <a:r>
              <a:rPr lang="en-US" sz="1200"/>
              <a:t>) is the unit for pixels.</a:t>
            </a:r>
            <a:endParaRPr sz="1200"/>
          </a:p>
          <a:p>
            <a:pPr indent="-241300" lvl="0" marL="342900" rtl="0" algn="l">
              <a:spcBef>
                <a:spcPts val="800"/>
              </a:spcBef>
              <a:spcAft>
                <a:spcPts val="0"/>
              </a:spcAft>
              <a:buSzPts val="1200"/>
              <a:buChar char="➢"/>
            </a:pPr>
            <a:r>
              <a:rPr b="1" lang="en-US" sz="1200">
                <a:latin typeface="Consolas"/>
                <a:ea typeface="Consolas"/>
                <a:cs typeface="Consolas"/>
                <a:sym typeface="Consolas"/>
              </a:rPr>
              <a:t>em</a:t>
            </a:r>
            <a:r>
              <a:rPr lang="en-US" sz="1200"/>
              <a:t> (such as </a:t>
            </a:r>
            <a:r>
              <a:rPr lang="en-US" sz="1200">
                <a:latin typeface="Consolas"/>
                <a:ea typeface="Consolas"/>
                <a:cs typeface="Consolas"/>
                <a:sym typeface="Consolas"/>
              </a:rPr>
              <a:t>font-size: 2em</a:t>
            </a:r>
            <a:r>
              <a:rPr lang="en-US" sz="1200"/>
              <a:t>) is the unit for the calculated size of a font. So “</a:t>
            </a:r>
            <a:r>
              <a:rPr lang="en-US" sz="1200">
                <a:latin typeface="Consolas"/>
                <a:ea typeface="Consolas"/>
                <a:cs typeface="Consolas"/>
                <a:sym typeface="Consolas"/>
              </a:rPr>
              <a:t>2em</a:t>
            </a:r>
            <a:r>
              <a:rPr lang="en-US" sz="1200"/>
              <a:t>,” for example, is two times the current font size.</a:t>
            </a:r>
            <a:endParaRPr sz="1200"/>
          </a:p>
          <a:p>
            <a:pPr indent="-241300" lvl="0" marL="342900" rtl="0" algn="l">
              <a:spcBef>
                <a:spcPts val="800"/>
              </a:spcBef>
              <a:spcAft>
                <a:spcPts val="0"/>
              </a:spcAft>
              <a:buSzPts val="1200"/>
              <a:buChar char="➢"/>
            </a:pPr>
            <a:r>
              <a:rPr b="1" lang="en-US" sz="1200">
                <a:latin typeface="Consolas"/>
                <a:ea typeface="Consolas"/>
                <a:cs typeface="Consolas"/>
                <a:sym typeface="Consolas"/>
              </a:rPr>
              <a:t>pt</a:t>
            </a:r>
            <a:r>
              <a:rPr lang="en-US" sz="1200"/>
              <a:t> (such as </a:t>
            </a:r>
            <a:r>
              <a:rPr lang="en-US" sz="1200">
                <a:latin typeface="Consolas"/>
                <a:ea typeface="Consolas"/>
                <a:cs typeface="Consolas"/>
                <a:sym typeface="Consolas"/>
              </a:rPr>
              <a:t>font-size: 12p</a:t>
            </a:r>
            <a:r>
              <a:rPr lang="en-US" sz="1200"/>
              <a:t>t) is the unit for points, a measurement typically used in printed media.</a:t>
            </a:r>
            <a:endParaRPr sz="1200"/>
          </a:p>
          <a:p>
            <a:pPr indent="-241300" lvl="0" marL="342900" rtl="0" algn="l">
              <a:spcBef>
                <a:spcPts val="800"/>
              </a:spcBef>
              <a:spcAft>
                <a:spcPts val="0"/>
              </a:spcAft>
              <a:buSzPts val="1200"/>
              <a:buChar char="➢"/>
            </a:pPr>
            <a:r>
              <a:rPr b="1" lang="en-US" sz="1200">
                <a:latin typeface="Consolas"/>
                <a:ea typeface="Consolas"/>
                <a:cs typeface="Consolas"/>
                <a:sym typeface="Consolas"/>
              </a:rPr>
              <a:t>%</a:t>
            </a:r>
            <a:r>
              <a:rPr lang="en-US" sz="1200"/>
              <a:t> (such as </a:t>
            </a:r>
            <a:r>
              <a:rPr lang="en-US" sz="1200">
                <a:latin typeface="Consolas"/>
                <a:ea typeface="Consolas"/>
                <a:cs typeface="Consolas"/>
                <a:sym typeface="Consolas"/>
              </a:rPr>
              <a:t>width: 80%</a:t>
            </a:r>
            <a:r>
              <a:rPr lang="en-US" sz="1200"/>
              <a:t>) is the unit for percentage widths of the parent element.</a:t>
            </a:r>
            <a:endParaRPr sz="1200"/>
          </a:p>
          <a:p>
            <a:pPr indent="-241300" lvl="0" marL="342900" marR="114300" rtl="0" algn="l">
              <a:lnSpc>
                <a:spcPct val="115000"/>
              </a:lnSpc>
              <a:spcBef>
                <a:spcPts val="800"/>
              </a:spcBef>
              <a:spcAft>
                <a:spcPts val="0"/>
              </a:spcAft>
              <a:buSzPts val="1200"/>
              <a:buChar char="➢"/>
            </a:pPr>
            <a:r>
              <a:rPr b="1" lang="en-US" sz="1200">
                <a:latin typeface="Consolas"/>
                <a:ea typeface="Consolas"/>
                <a:cs typeface="Consolas"/>
                <a:sym typeface="Consolas"/>
              </a:rPr>
              <a:t>vw</a:t>
            </a:r>
            <a:r>
              <a:rPr b="1" lang="en-US" sz="1200"/>
              <a:t> </a:t>
            </a:r>
            <a:r>
              <a:rPr lang="en-US" sz="1200"/>
              <a:t>(such as </a:t>
            </a:r>
            <a:r>
              <a:rPr lang="en-US" sz="1200">
                <a:solidFill>
                  <a:srgbClr val="242729"/>
                </a:solidFill>
                <a:latin typeface="Consolas"/>
                <a:ea typeface="Consolas"/>
                <a:cs typeface="Consolas"/>
                <a:sym typeface="Consolas"/>
              </a:rPr>
              <a:t>1vw</a:t>
            </a:r>
            <a:r>
              <a:rPr lang="en-US" sz="1200">
                <a:solidFill>
                  <a:srgbClr val="242729"/>
                </a:solidFill>
              </a:rPr>
              <a:t>) is equal to 1% of the viewport width. Viewport denotes browser window size.</a:t>
            </a:r>
            <a:endParaRPr sz="1200">
              <a:solidFill>
                <a:srgbClr val="242729"/>
              </a:solidFill>
            </a:endParaRPr>
          </a:p>
          <a:p>
            <a:pPr indent="-241300" lvl="0" marL="342900" marR="114300" rtl="0" algn="l">
              <a:lnSpc>
                <a:spcPct val="115000"/>
              </a:lnSpc>
              <a:spcBef>
                <a:spcPts val="800"/>
              </a:spcBef>
              <a:spcAft>
                <a:spcPts val="0"/>
              </a:spcAft>
              <a:buSzPts val="1200"/>
              <a:buChar char="➢"/>
            </a:pPr>
            <a:r>
              <a:rPr b="1" lang="en-US" sz="1200">
                <a:solidFill>
                  <a:srgbClr val="242729"/>
                </a:solidFill>
                <a:latin typeface="Consolas"/>
                <a:ea typeface="Consolas"/>
                <a:cs typeface="Consolas"/>
                <a:sym typeface="Consolas"/>
              </a:rPr>
              <a:t>vh</a:t>
            </a:r>
            <a:r>
              <a:rPr b="1" lang="en-US" sz="1200">
                <a:solidFill>
                  <a:srgbClr val="242729"/>
                </a:solidFill>
              </a:rPr>
              <a:t> </a:t>
            </a:r>
            <a:r>
              <a:rPr lang="en-US" sz="1200"/>
              <a:t>(such as </a:t>
            </a:r>
            <a:r>
              <a:rPr lang="en-US" sz="1200">
                <a:solidFill>
                  <a:srgbClr val="242729"/>
                </a:solidFill>
                <a:latin typeface="Consolas"/>
                <a:ea typeface="Consolas"/>
                <a:cs typeface="Consolas"/>
                <a:sym typeface="Consolas"/>
              </a:rPr>
              <a:t>1vh</a:t>
            </a:r>
            <a:r>
              <a:rPr lang="en-US" sz="1200">
                <a:solidFill>
                  <a:srgbClr val="242729"/>
                </a:solidFill>
              </a:rPr>
              <a:t>) is equal to 1% of the viewport height.</a:t>
            </a:r>
            <a:endParaRPr sz="1200">
              <a:solidFill>
                <a:srgbClr val="242729"/>
              </a:solidFill>
            </a:endParaRPr>
          </a:p>
          <a:p>
            <a:pPr indent="-241300" lvl="0" marL="342900" marR="114300" rtl="0" algn="l">
              <a:lnSpc>
                <a:spcPct val="115000"/>
              </a:lnSpc>
              <a:spcBef>
                <a:spcPts val="800"/>
              </a:spcBef>
              <a:spcAft>
                <a:spcPts val="0"/>
              </a:spcAft>
              <a:buSzPts val="1200"/>
              <a:buChar char="➢"/>
            </a:pPr>
            <a:r>
              <a:rPr b="1" lang="en-US" sz="1200">
                <a:solidFill>
                  <a:srgbClr val="242729"/>
                </a:solidFill>
                <a:latin typeface="Consolas"/>
                <a:ea typeface="Consolas"/>
                <a:cs typeface="Consolas"/>
                <a:sym typeface="Consolas"/>
              </a:rPr>
              <a:t>vmin</a:t>
            </a:r>
            <a:r>
              <a:rPr b="1" lang="en-US" sz="1200">
                <a:solidFill>
                  <a:srgbClr val="242729"/>
                </a:solidFill>
              </a:rPr>
              <a:t> </a:t>
            </a:r>
            <a:r>
              <a:rPr lang="en-US" sz="1200"/>
              <a:t>(such as </a:t>
            </a:r>
            <a:r>
              <a:rPr lang="en-US" sz="1200">
                <a:solidFill>
                  <a:srgbClr val="242729"/>
                </a:solidFill>
                <a:latin typeface="Consolas"/>
                <a:ea typeface="Consolas"/>
                <a:cs typeface="Consolas"/>
                <a:sym typeface="Consolas"/>
              </a:rPr>
              <a:t>1vmin</a:t>
            </a:r>
            <a:r>
              <a:rPr lang="en-US" sz="1200">
                <a:solidFill>
                  <a:srgbClr val="242729"/>
                </a:solidFill>
              </a:rPr>
              <a:t>) is equal to 1% of smaller length of </a:t>
            </a:r>
            <a:r>
              <a:rPr lang="en-US" sz="1200">
                <a:solidFill>
                  <a:srgbClr val="242729"/>
                </a:solidFill>
                <a:latin typeface="Consolas"/>
                <a:ea typeface="Consolas"/>
                <a:cs typeface="Consolas"/>
                <a:sym typeface="Consolas"/>
              </a:rPr>
              <a:t>vw</a:t>
            </a:r>
            <a:r>
              <a:rPr lang="en-US" sz="1200">
                <a:solidFill>
                  <a:srgbClr val="242729"/>
                </a:solidFill>
              </a:rPr>
              <a:t> or </a:t>
            </a:r>
            <a:r>
              <a:rPr lang="en-US" sz="1200">
                <a:solidFill>
                  <a:srgbClr val="242729"/>
                </a:solidFill>
                <a:latin typeface="Consolas"/>
                <a:ea typeface="Consolas"/>
                <a:cs typeface="Consolas"/>
                <a:sym typeface="Consolas"/>
              </a:rPr>
              <a:t>vh</a:t>
            </a:r>
            <a:r>
              <a:rPr lang="en-US" sz="1200">
                <a:solidFill>
                  <a:srgbClr val="242729"/>
                </a:solidFill>
              </a:rPr>
              <a:t>.</a:t>
            </a:r>
            <a:endParaRPr sz="1200">
              <a:solidFill>
                <a:srgbClr val="242729"/>
              </a:solidFill>
            </a:endParaRPr>
          </a:p>
          <a:p>
            <a:pPr indent="-241300" lvl="0" marL="342900" marR="114300" rtl="0" algn="l">
              <a:lnSpc>
                <a:spcPct val="115000"/>
              </a:lnSpc>
              <a:spcBef>
                <a:spcPts val="800"/>
              </a:spcBef>
              <a:spcAft>
                <a:spcPts val="800"/>
              </a:spcAft>
              <a:buSzPts val="1200"/>
              <a:buChar char="➢"/>
            </a:pPr>
            <a:r>
              <a:rPr b="1" lang="en-US" sz="1200">
                <a:solidFill>
                  <a:srgbClr val="242729"/>
                </a:solidFill>
                <a:latin typeface="Consolas"/>
                <a:ea typeface="Consolas"/>
                <a:cs typeface="Consolas"/>
                <a:sym typeface="Consolas"/>
              </a:rPr>
              <a:t>vmax</a:t>
            </a:r>
            <a:r>
              <a:rPr b="1" lang="en-US" sz="1200">
                <a:solidFill>
                  <a:srgbClr val="242729"/>
                </a:solidFill>
              </a:rPr>
              <a:t> </a:t>
            </a:r>
            <a:r>
              <a:rPr lang="en-US" sz="1200"/>
              <a:t>(such as </a:t>
            </a:r>
            <a:r>
              <a:rPr lang="en-US" sz="1200">
                <a:solidFill>
                  <a:srgbClr val="242729"/>
                </a:solidFill>
                <a:latin typeface="Consolas"/>
                <a:ea typeface="Consolas"/>
                <a:cs typeface="Consolas"/>
                <a:sym typeface="Consolas"/>
              </a:rPr>
              <a:t>1vmax</a:t>
            </a:r>
            <a:r>
              <a:rPr lang="en-US" sz="1200">
                <a:solidFill>
                  <a:srgbClr val="242729"/>
                </a:solidFill>
              </a:rPr>
              <a:t>) is equal to 1% of larger length of </a:t>
            </a:r>
            <a:r>
              <a:rPr lang="en-US" sz="1200">
                <a:solidFill>
                  <a:srgbClr val="242729"/>
                </a:solidFill>
                <a:latin typeface="Consolas"/>
                <a:ea typeface="Consolas"/>
                <a:cs typeface="Consolas"/>
                <a:sym typeface="Consolas"/>
              </a:rPr>
              <a:t>vw</a:t>
            </a:r>
            <a:r>
              <a:rPr lang="en-US" sz="1200">
                <a:solidFill>
                  <a:srgbClr val="242729"/>
                </a:solidFill>
              </a:rPr>
              <a:t> or </a:t>
            </a:r>
            <a:r>
              <a:rPr lang="en-US" sz="1200">
                <a:solidFill>
                  <a:srgbClr val="242729"/>
                </a:solidFill>
                <a:latin typeface="Consolas"/>
                <a:ea typeface="Consolas"/>
                <a:cs typeface="Consolas"/>
                <a:sym typeface="Consolas"/>
              </a:rPr>
              <a:t>vh</a:t>
            </a:r>
            <a:r>
              <a:rPr lang="en-US" sz="1200">
                <a:solidFill>
                  <a:srgbClr val="242729"/>
                </a:solidFill>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8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Different Ways to Apply CSS Styles</a:t>
            </a:r>
            <a:endParaRPr sz="2200"/>
          </a:p>
        </p:txBody>
      </p:sp>
      <p:sp>
        <p:nvSpPr>
          <p:cNvPr id="856" name="Google Shape;856;p89"/>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Clr>
                <a:schemeClr val="dk1"/>
              </a:buClr>
              <a:buSzPts val="800"/>
              <a:buFont typeface="Arial"/>
              <a:buNone/>
            </a:pPr>
            <a:r>
              <a:rPr lang="en-US">
                <a:solidFill>
                  <a:schemeClr val="accent2"/>
                </a:solidFill>
              </a:rPr>
              <a:t>CSS can be added to HTML documents in three ways:</a:t>
            </a:r>
            <a:endParaRPr>
              <a:solidFill>
                <a:schemeClr val="accent2"/>
              </a:solidFill>
            </a:endParaRPr>
          </a:p>
          <a:p>
            <a:pPr indent="-234950" lvl="0" marL="342900" rtl="0" algn="l">
              <a:spcBef>
                <a:spcPts val="800"/>
              </a:spcBef>
              <a:spcAft>
                <a:spcPts val="0"/>
              </a:spcAft>
              <a:buSzPts val="1100"/>
              <a:buChar char="➢"/>
            </a:pPr>
            <a:r>
              <a:rPr b="1" lang="en-US">
                <a:solidFill>
                  <a:schemeClr val="accent2"/>
                </a:solidFill>
              </a:rPr>
              <a:t>Inline - </a:t>
            </a:r>
            <a:r>
              <a:rPr lang="en-US">
                <a:solidFill>
                  <a:schemeClr val="accent2"/>
                </a:solidFill>
              </a:rPr>
              <a:t>by using the style attribute inside of HTML elements.</a:t>
            </a:r>
            <a:endParaRPr>
              <a:solidFill>
                <a:schemeClr val="accent2"/>
              </a:solidFill>
            </a:endParaRPr>
          </a:p>
          <a:p>
            <a:pPr indent="-234950" lvl="0" marL="342900" rtl="0" algn="l">
              <a:spcBef>
                <a:spcPts val="800"/>
              </a:spcBef>
              <a:spcAft>
                <a:spcPts val="0"/>
              </a:spcAft>
              <a:buSzPts val="1100"/>
              <a:buChar char="➢"/>
            </a:pPr>
            <a:r>
              <a:rPr b="1" lang="en-US">
                <a:solidFill>
                  <a:schemeClr val="accent2"/>
                </a:solidFill>
              </a:rPr>
              <a:t>Internal </a:t>
            </a:r>
            <a:r>
              <a:rPr lang="en-US">
                <a:solidFill>
                  <a:schemeClr val="accent2"/>
                </a:solidFill>
              </a:rPr>
              <a:t>- by using a </a:t>
            </a:r>
            <a:r>
              <a:rPr b="1" lang="en-US">
                <a:solidFill>
                  <a:schemeClr val="accent2"/>
                </a:solidFill>
                <a:latin typeface="Consolas"/>
                <a:ea typeface="Consolas"/>
                <a:cs typeface="Consolas"/>
                <a:sym typeface="Consolas"/>
              </a:rPr>
              <a:t>&lt;style&gt;</a:t>
            </a:r>
            <a:r>
              <a:rPr lang="en-US">
                <a:solidFill>
                  <a:schemeClr val="accent2"/>
                </a:solidFill>
              </a:rPr>
              <a:t> element in the </a:t>
            </a:r>
            <a:r>
              <a:rPr b="1" lang="en-US">
                <a:solidFill>
                  <a:schemeClr val="accent2"/>
                </a:solidFill>
                <a:latin typeface="Consolas"/>
                <a:ea typeface="Consolas"/>
                <a:cs typeface="Consolas"/>
                <a:sym typeface="Consolas"/>
              </a:rPr>
              <a:t>&lt;head&gt;</a:t>
            </a:r>
            <a:r>
              <a:rPr lang="en-US">
                <a:solidFill>
                  <a:schemeClr val="accent2"/>
                </a:solidFill>
              </a:rPr>
              <a:t> section.</a:t>
            </a:r>
            <a:endParaRPr>
              <a:solidFill>
                <a:schemeClr val="accent2"/>
              </a:solidFill>
            </a:endParaRPr>
          </a:p>
          <a:p>
            <a:pPr indent="-234950" lvl="0" marL="342900" rtl="0" algn="l">
              <a:spcBef>
                <a:spcPts val="800"/>
              </a:spcBef>
              <a:spcAft>
                <a:spcPts val="0"/>
              </a:spcAft>
              <a:buSzPts val="1100"/>
              <a:buChar char="➢"/>
            </a:pPr>
            <a:r>
              <a:rPr b="1" lang="en-US">
                <a:solidFill>
                  <a:schemeClr val="accent2"/>
                </a:solidFill>
              </a:rPr>
              <a:t>External </a:t>
            </a:r>
            <a:r>
              <a:rPr lang="en-US">
                <a:solidFill>
                  <a:schemeClr val="accent2"/>
                </a:solidFill>
              </a:rPr>
              <a:t>- by using a </a:t>
            </a:r>
            <a:r>
              <a:rPr b="1" lang="en-US">
                <a:solidFill>
                  <a:schemeClr val="accent2"/>
                </a:solidFill>
                <a:latin typeface="Consolas"/>
                <a:ea typeface="Consolas"/>
                <a:cs typeface="Consolas"/>
                <a:sym typeface="Consolas"/>
              </a:rPr>
              <a:t>&lt;link&gt;</a:t>
            </a:r>
            <a:r>
              <a:rPr lang="en-US">
                <a:solidFill>
                  <a:schemeClr val="accent2"/>
                </a:solidFill>
              </a:rPr>
              <a:t> element to link to an external CSS file.</a:t>
            </a:r>
            <a:endParaRPr>
              <a:solidFill>
                <a:schemeClr val="accent2"/>
              </a:solidFill>
            </a:endParaRPr>
          </a:p>
          <a:p>
            <a:pPr indent="0" lvl="0" marL="0" rtl="0" algn="l">
              <a:spcBef>
                <a:spcPts val="800"/>
              </a:spcBef>
              <a:spcAft>
                <a:spcPts val="0"/>
              </a:spcAft>
              <a:buNone/>
            </a:pPr>
            <a:r>
              <a:t/>
            </a:r>
            <a:endParaRPr>
              <a:solidFill>
                <a:schemeClr val="accent2"/>
              </a:solidFill>
            </a:endParaRPr>
          </a:p>
          <a:p>
            <a:pPr indent="0" lvl="0" marL="0" rtl="0" algn="l">
              <a:spcBef>
                <a:spcPts val="800"/>
              </a:spcBef>
              <a:spcAft>
                <a:spcPts val="0"/>
              </a:spcAft>
              <a:buNone/>
            </a:pPr>
            <a:r>
              <a:rPr lang="en-US">
                <a:solidFill>
                  <a:schemeClr val="accent2"/>
                </a:solidFill>
              </a:rPr>
              <a:t>The most common way to add CSS is to keep the styles in external CSS files.</a:t>
            </a:r>
            <a:endParaRPr>
              <a:solidFill>
                <a:schemeClr val="accent2"/>
              </a:solidFill>
            </a:endParaRPr>
          </a:p>
        </p:txBody>
      </p:sp>
      <p:sp>
        <p:nvSpPr>
          <p:cNvPr id="857" name="Google Shape;857;p89"/>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0"/>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Inline Style</a:t>
            </a:r>
            <a:endParaRPr/>
          </a:p>
        </p:txBody>
      </p:sp>
      <p:sp>
        <p:nvSpPr>
          <p:cNvPr id="864" name="Google Shape;864;p90"/>
          <p:cNvSpPr txBox="1"/>
          <p:nvPr/>
        </p:nvSpPr>
        <p:spPr>
          <a:xfrm>
            <a:off x="557569" y="1349044"/>
            <a:ext cx="8162100" cy="1636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chemeClr val="accent2"/>
                </a:solidFill>
                <a:highlight>
                  <a:schemeClr val="lt1"/>
                </a:highlight>
              </a:rPr>
              <a:t>Inline styles directly affect the tag that they are written in without the use of selectors. In order to use them, we make use of the attribut</a:t>
            </a:r>
            <a:r>
              <a:rPr lang="en-US" sz="1400">
                <a:solidFill>
                  <a:schemeClr val="accent2"/>
                </a:solidFill>
                <a:highlight>
                  <a:schemeClr val="lt1"/>
                </a:highlight>
              </a:rPr>
              <a:t>e “</a:t>
            </a:r>
            <a:r>
              <a:rPr b="1" lang="en-US" sz="1400">
                <a:solidFill>
                  <a:schemeClr val="accent2"/>
                </a:solidFill>
                <a:highlight>
                  <a:schemeClr val="lt1"/>
                </a:highlight>
                <a:latin typeface="Consolas"/>
                <a:ea typeface="Consolas"/>
                <a:cs typeface="Consolas"/>
                <a:sym typeface="Consolas"/>
              </a:rPr>
              <a:t>style</a:t>
            </a:r>
            <a:r>
              <a:rPr lang="en-US" sz="1400">
                <a:solidFill>
                  <a:schemeClr val="accent2"/>
                </a:solidFill>
                <a:highlight>
                  <a:schemeClr val="lt1"/>
                </a:highlight>
              </a:rPr>
              <a:t>,”</a:t>
            </a:r>
            <a:r>
              <a:rPr lang="en-US" sz="1400">
                <a:solidFill>
                  <a:schemeClr val="accent2"/>
                </a:solidFill>
                <a:highlight>
                  <a:schemeClr val="lt1"/>
                </a:highlight>
              </a:rPr>
              <a:t> followed by the equal sign (</a:t>
            </a:r>
            <a:r>
              <a:rPr b="1" lang="en-US" sz="1400">
                <a:solidFill>
                  <a:schemeClr val="accent2"/>
                </a:solidFill>
                <a:highlight>
                  <a:schemeClr val="lt1"/>
                </a:highlight>
                <a:latin typeface="Consolas"/>
                <a:ea typeface="Consolas"/>
                <a:cs typeface="Consolas"/>
                <a:sym typeface="Consolas"/>
              </a:rPr>
              <a:t>=</a:t>
            </a:r>
            <a:r>
              <a:rPr lang="en-US" sz="1400">
                <a:solidFill>
                  <a:schemeClr val="accent2"/>
                </a:solidFill>
                <a:highlight>
                  <a:schemeClr val="lt1"/>
                </a:highlight>
              </a:rPr>
              <a:t>) and quotation marks (</a:t>
            </a:r>
            <a:r>
              <a:rPr b="1" lang="en-US" sz="1400">
                <a:solidFill>
                  <a:schemeClr val="accent2"/>
                </a:solidFill>
                <a:highlight>
                  <a:schemeClr val="lt1"/>
                </a:highlight>
                <a:latin typeface="Consolas"/>
                <a:ea typeface="Consolas"/>
                <a:cs typeface="Consolas"/>
                <a:sym typeface="Consolas"/>
              </a:rPr>
              <a:t>“”</a:t>
            </a:r>
            <a:r>
              <a:rPr lang="en-US" sz="1400">
                <a:solidFill>
                  <a:schemeClr val="accent2"/>
                </a:solidFill>
                <a:highlight>
                  <a:schemeClr val="lt1"/>
                </a:highlight>
              </a:rPr>
              <a:t>). Inside of the quotes, we can apply CSS syntax.</a:t>
            </a:r>
            <a:endParaRPr sz="1400">
              <a:solidFill>
                <a:schemeClr val="accent2"/>
              </a:solidFill>
              <a:highlight>
                <a:schemeClr val="lt1"/>
              </a:highlight>
            </a:endParaRPr>
          </a:p>
          <a:p>
            <a:pPr indent="0" lvl="0" marL="0" rtl="0" algn="l">
              <a:spcBef>
                <a:spcPts val="800"/>
              </a:spcBef>
              <a:spcAft>
                <a:spcPts val="0"/>
              </a:spcAft>
              <a:buNone/>
            </a:pPr>
            <a:r>
              <a:rPr lang="en-US" sz="1400">
                <a:solidFill>
                  <a:schemeClr val="accent2"/>
                </a:solidFill>
                <a:highlight>
                  <a:schemeClr val="lt1"/>
                </a:highlight>
              </a:rPr>
              <a:t>We can use inline styling to produce the same styling that was used with the style tag.</a:t>
            </a:r>
            <a:endParaRPr sz="1400">
              <a:solidFill>
                <a:schemeClr val="dk2"/>
              </a:solidFill>
              <a:highlight>
                <a:schemeClr val="lt1"/>
              </a:highlight>
              <a:latin typeface="Century Gothic"/>
              <a:ea typeface="Century Gothic"/>
              <a:cs typeface="Century Gothic"/>
              <a:sym typeface="Century Gothic"/>
            </a:endParaRPr>
          </a:p>
          <a:p>
            <a:pPr indent="0" lvl="0" marL="0" rtl="0" algn="l">
              <a:spcBef>
                <a:spcPts val="800"/>
              </a:spcBef>
              <a:spcAft>
                <a:spcPts val="0"/>
              </a:spcAft>
              <a:buClr>
                <a:schemeClr val="dk1"/>
              </a:buClr>
              <a:buSzPts val="800"/>
              <a:buFont typeface="Arial"/>
              <a:buNone/>
            </a:pPr>
            <a:r>
              <a:t/>
            </a:r>
            <a:endParaRPr sz="1400">
              <a:solidFill>
                <a:srgbClr val="080808"/>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400">
              <a:solidFill>
                <a:srgbClr val="DC143C"/>
              </a:solidFill>
              <a:highlight>
                <a:schemeClr val="lt1"/>
              </a:highlight>
              <a:latin typeface="Century Gothic"/>
              <a:ea typeface="Century Gothic"/>
              <a:cs typeface="Century Gothic"/>
              <a:sym typeface="Century Gothic"/>
            </a:endParaRPr>
          </a:p>
        </p:txBody>
      </p:sp>
      <p:sp>
        <p:nvSpPr>
          <p:cNvPr id="865" name="Google Shape;865;p90"/>
          <p:cNvSpPr txBox="1"/>
          <p:nvPr/>
        </p:nvSpPr>
        <p:spPr>
          <a:xfrm>
            <a:off x="1472513" y="2566069"/>
            <a:ext cx="61989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body </a:t>
            </a:r>
            <a:r>
              <a:rPr lang="en-US" sz="1400">
                <a:solidFill>
                  <a:srgbClr val="174AD4"/>
                </a:solidFill>
                <a:highlight>
                  <a:srgbClr val="FFFFFF"/>
                </a:highlight>
                <a:latin typeface="Consolas"/>
                <a:ea typeface="Consolas"/>
                <a:cs typeface="Consolas"/>
                <a:sym typeface="Consolas"/>
              </a:rPr>
              <a:t>style</a:t>
            </a:r>
            <a:r>
              <a:rPr lang="en-US" sz="1400">
                <a:solidFill>
                  <a:srgbClr val="067D17"/>
                </a:solidFill>
                <a:highlight>
                  <a:srgbClr val="FFFFFF"/>
                </a:highlight>
                <a:latin typeface="Consolas"/>
                <a:ea typeface="Consolas"/>
                <a:cs typeface="Consolas"/>
                <a:sym typeface="Consolas"/>
              </a:rPr>
              <a:t>="</a:t>
            </a:r>
            <a:r>
              <a:rPr lang="en-US" sz="1400">
                <a:solidFill>
                  <a:srgbClr val="174AD4"/>
                </a:solidFill>
                <a:highlight>
                  <a:srgbClr val="FFFFFF"/>
                </a:highlight>
                <a:latin typeface="Consolas"/>
                <a:ea typeface="Consolas"/>
                <a:cs typeface="Consolas"/>
                <a:sym typeface="Consolas"/>
              </a:rPr>
              <a:t>margin</a:t>
            </a:r>
            <a:r>
              <a:rPr lang="en-US" sz="1400">
                <a:solidFill>
                  <a:srgbClr val="080808"/>
                </a:solidFill>
                <a:highlight>
                  <a:srgbClr val="FFFFFF"/>
                </a:highlight>
                <a:latin typeface="Consolas"/>
                <a:ea typeface="Consolas"/>
                <a:cs typeface="Consolas"/>
                <a:sym typeface="Consolas"/>
              </a:rPr>
              <a:t>: </a:t>
            </a:r>
            <a:r>
              <a:rPr lang="en-US" sz="1400">
                <a:solidFill>
                  <a:srgbClr val="1750EB"/>
                </a:solidFill>
                <a:highlight>
                  <a:srgbClr val="FFFFFF"/>
                </a:highlight>
                <a:latin typeface="Consolas"/>
                <a:ea typeface="Consolas"/>
                <a:cs typeface="Consolas"/>
                <a:sym typeface="Consolas"/>
              </a:rPr>
              <a:t>0</a:t>
            </a:r>
            <a:r>
              <a:rPr lang="en-US" sz="1400">
                <a:solidFill>
                  <a:srgbClr val="067D17"/>
                </a:solidFill>
                <a:highlight>
                  <a:srgbClr val="FFFFFF"/>
                </a:highlight>
                <a:latin typeface="Consolas"/>
                <a:ea typeface="Consolas"/>
                <a:cs typeface="Consolas"/>
                <a:sym typeface="Consolas"/>
              </a:rPr>
              <a:t>px; </a:t>
            </a:r>
            <a:r>
              <a:rPr lang="en-US" sz="1400">
                <a:solidFill>
                  <a:srgbClr val="174AD4"/>
                </a:solidFill>
                <a:highlight>
                  <a:srgbClr val="FFFFFF"/>
                </a:highlight>
                <a:latin typeface="Consolas"/>
                <a:ea typeface="Consolas"/>
                <a:cs typeface="Consolas"/>
                <a:sym typeface="Consolas"/>
              </a:rPr>
              <a:t>background-color</a:t>
            </a:r>
            <a:r>
              <a:rPr lang="en-US" sz="1400">
                <a:solidFill>
                  <a:schemeClr val="accent2"/>
                </a:solidFill>
                <a:highlight>
                  <a:srgbClr val="FFFFFF"/>
                </a:highlight>
                <a:latin typeface="Consolas"/>
                <a:ea typeface="Consolas"/>
                <a:cs typeface="Consolas"/>
                <a:sym typeface="Consolas"/>
              </a:rPr>
              <a:t>:</a:t>
            </a:r>
            <a:r>
              <a:rPr lang="en-US" sz="1400">
                <a:solidFill>
                  <a:srgbClr val="067D17"/>
                </a:solidFill>
                <a:highlight>
                  <a:srgbClr val="FFFFFF"/>
                </a:highlight>
                <a:latin typeface="Consolas"/>
                <a:ea typeface="Consolas"/>
                <a:cs typeface="Consolas"/>
                <a:sym typeface="Consolas"/>
              </a:rPr>
              <a:t>red"</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header </a:t>
            </a:r>
            <a:r>
              <a:rPr lang="en-US" sz="1400">
                <a:solidFill>
                  <a:srgbClr val="174AD4"/>
                </a:solidFill>
                <a:highlight>
                  <a:srgbClr val="FFFFFF"/>
                </a:highlight>
                <a:latin typeface="Consolas"/>
                <a:ea typeface="Consolas"/>
                <a:cs typeface="Consolas"/>
                <a:sym typeface="Consolas"/>
              </a:rPr>
              <a:t>style</a:t>
            </a:r>
            <a:r>
              <a:rPr lang="en-US" sz="1400">
                <a:solidFill>
                  <a:srgbClr val="067D17"/>
                </a:solidFill>
                <a:highlight>
                  <a:srgbClr val="FFFFFF"/>
                </a:highlight>
                <a:latin typeface="Consolas"/>
                <a:ea typeface="Consolas"/>
                <a:cs typeface="Consolas"/>
                <a:sym typeface="Consolas"/>
              </a:rPr>
              <a:t>="</a:t>
            </a:r>
            <a:r>
              <a:rPr lang="en-US" sz="1400">
                <a:solidFill>
                  <a:srgbClr val="174AD4"/>
                </a:solidFill>
                <a:highlight>
                  <a:srgbClr val="FFFFFF"/>
                </a:highlight>
                <a:latin typeface="Consolas"/>
                <a:ea typeface="Consolas"/>
                <a:cs typeface="Consolas"/>
                <a:sym typeface="Consolas"/>
              </a:rPr>
              <a:t>border</a:t>
            </a:r>
            <a:r>
              <a:rPr lang="en-US" sz="1400">
                <a:solidFill>
                  <a:srgbClr val="080808"/>
                </a:solidFill>
                <a:highlight>
                  <a:srgbClr val="FFFFFF"/>
                </a:highlight>
                <a:latin typeface="Consolas"/>
                <a:ea typeface="Consolas"/>
                <a:cs typeface="Consolas"/>
                <a:sym typeface="Consolas"/>
              </a:rPr>
              <a:t>: </a:t>
            </a:r>
            <a:r>
              <a:rPr lang="en-US" sz="1400">
                <a:solidFill>
                  <a:srgbClr val="1750EB"/>
                </a:solidFill>
                <a:highlight>
                  <a:srgbClr val="FFFFFF"/>
                </a:highlight>
                <a:latin typeface="Consolas"/>
                <a:ea typeface="Consolas"/>
                <a:cs typeface="Consolas"/>
                <a:sym typeface="Consolas"/>
              </a:rPr>
              <a:t>5</a:t>
            </a:r>
            <a:r>
              <a:rPr lang="en-US" sz="1400">
                <a:solidFill>
                  <a:srgbClr val="067D17"/>
                </a:solidFill>
                <a:highlight>
                  <a:srgbClr val="FFFFFF"/>
                </a:highlight>
                <a:latin typeface="Consolas"/>
                <a:ea typeface="Consolas"/>
                <a:cs typeface="Consolas"/>
                <a:sym typeface="Consolas"/>
              </a:rPr>
              <a:t>px solid black</a:t>
            </a: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padding</a:t>
            </a:r>
            <a:r>
              <a:rPr lang="en-US" sz="1400">
                <a:solidFill>
                  <a:srgbClr val="080808"/>
                </a:solidFill>
                <a:highlight>
                  <a:srgbClr val="FFFFFF"/>
                </a:highlight>
                <a:latin typeface="Consolas"/>
                <a:ea typeface="Consolas"/>
                <a:cs typeface="Consolas"/>
                <a:sym typeface="Consolas"/>
              </a:rPr>
              <a:t>: </a:t>
            </a:r>
            <a:r>
              <a:rPr lang="en-US" sz="1400">
                <a:solidFill>
                  <a:srgbClr val="1750EB"/>
                </a:solidFill>
                <a:highlight>
                  <a:srgbClr val="FFFFFF"/>
                </a:highlight>
                <a:latin typeface="Consolas"/>
                <a:ea typeface="Consolas"/>
                <a:cs typeface="Consolas"/>
                <a:sym typeface="Consolas"/>
              </a:rPr>
              <a:t>10</a:t>
            </a:r>
            <a:r>
              <a:rPr lang="en-US" sz="1400">
                <a:solidFill>
                  <a:srgbClr val="067D17"/>
                </a:solidFill>
                <a:highlight>
                  <a:srgbClr val="FFFFFF"/>
                </a:highlight>
                <a:latin typeface="Consolas"/>
                <a:ea typeface="Consolas"/>
                <a:cs typeface="Consolas"/>
                <a:sym typeface="Consolas"/>
              </a:rPr>
              <a:t>px"</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nav </a:t>
            </a:r>
            <a:r>
              <a:rPr lang="en-US" sz="1400">
                <a:solidFill>
                  <a:srgbClr val="174AD4"/>
                </a:solidFill>
                <a:highlight>
                  <a:srgbClr val="FFFFFF"/>
                </a:highlight>
                <a:latin typeface="Consolas"/>
                <a:ea typeface="Consolas"/>
                <a:cs typeface="Consolas"/>
                <a:sym typeface="Consolas"/>
              </a:rPr>
              <a:t>style</a:t>
            </a:r>
            <a:r>
              <a:rPr lang="en-US" sz="1400">
                <a:solidFill>
                  <a:srgbClr val="067D17"/>
                </a:solidFill>
                <a:highlight>
                  <a:srgbClr val="FFFFFF"/>
                </a:highlight>
                <a:latin typeface="Consolas"/>
                <a:ea typeface="Consolas"/>
                <a:cs typeface="Consolas"/>
                <a:sym typeface="Consolas"/>
              </a:rPr>
              <a:t>="</a:t>
            </a:r>
            <a:r>
              <a:rPr lang="en-US" sz="1400">
                <a:solidFill>
                  <a:srgbClr val="174AD4"/>
                </a:solidFill>
                <a:highlight>
                  <a:srgbClr val="FFFFFF"/>
                </a:highlight>
                <a:latin typeface="Consolas"/>
                <a:ea typeface="Consolas"/>
                <a:cs typeface="Consolas"/>
                <a:sym typeface="Consolas"/>
              </a:rPr>
              <a:t>border</a:t>
            </a:r>
            <a:r>
              <a:rPr lang="en-US" sz="1400">
                <a:solidFill>
                  <a:srgbClr val="080808"/>
                </a:solidFill>
                <a:highlight>
                  <a:srgbClr val="FFFFFF"/>
                </a:highlight>
                <a:latin typeface="Consolas"/>
                <a:ea typeface="Consolas"/>
                <a:cs typeface="Consolas"/>
                <a:sym typeface="Consolas"/>
              </a:rPr>
              <a:t>: </a:t>
            </a:r>
            <a:r>
              <a:rPr lang="en-US" sz="1400">
                <a:solidFill>
                  <a:srgbClr val="1750EB"/>
                </a:solidFill>
                <a:highlight>
                  <a:srgbClr val="FFFFFF"/>
                </a:highlight>
                <a:latin typeface="Consolas"/>
                <a:ea typeface="Consolas"/>
                <a:cs typeface="Consolas"/>
                <a:sym typeface="Consolas"/>
              </a:rPr>
              <a:t>5</a:t>
            </a:r>
            <a:r>
              <a:rPr lang="en-US" sz="1400">
                <a:solidFill>
                  <a:srgbClr val="067D17"/>
                </a:solidFill>
                <a:highlight>
                  <a:srgbClr val="FFFFFF"/>
                </a:highlight>
                <a:latin typeface="Consolas"/>
                <a:ea typeface="Consolas"/>
                <a:cs typeface="Consolas"/>
                <a:sym typeface="Consolas"/>
              </a:rPr>
              <a:t>px solid orange</a:t>
            </a:r>
            <a:r>
              <a:rPr lang="en-US" sz="1400">
                <a:solidFill>
                  <a:srgbClr val="080808"/>
                </a:solidFill>
                <a:highlight>
                  <a:srgbClr val="FFFFFF"/>
                </a:highlight>
                <a:latin typeface="Consolas"/>
                <a:ea typeface="Consolas"/>
                <a:cs typeface="Consolas"/>
                <a:sym typeface="Consolas"/>
              </a:rPr>
              <a:t>;</a:t>
            </a:r>
            <a:r>
              <a:rPr lang="en-US" sz="1400">
                <a:solidFill>
                  <a:srgbClr val="067D17"/>
                </a:solidFill>
                <a:highlight>
                  <a:srgbClr val="FFFFFF"/>
                </a:highlight>
                <a:latin typeface="Consolas"/>
                <a:ea typeface="Consolas"/>
                <a:cs typeface="Consolas"/>
                <a:sym typeface="Consolas"/>
              </a:rPr>
              <a:t>"</a:t>
            </a:r>
            <a:r>
              <a:rPr lang="en-US" sz="1400">
                <a:solidFill>
                  <a:srgbClr val="080808"/>
                </a:solidFill>
                <a:highlight>
                  <a:srgbClr val="FFFFFF"/>
                </a:highlight>
                <a:latin typeface="Consolas"/>
                <a:ea typeface="Consolas"/>
                <a:cs typeface="Consolas"/>
                <a:sym typeface="Consolas"/>
              </a:rPr>
              <a:t>&gt;</a:t>
            </a:r>
            <a:endParaRPr sz="1100">
              <a:latin typeface="Consolas"/>
              <a:ea typeface="Consolas"/>
              <a:cs typeface="Consolas"/>
              <a:sym typeface="Consolas"/>
            </a:endParaRPr>
          </a:p>
        </p:txBody>
      </p:sp>
      <p:sp>
        <p:nvSpPr>
          <p:cNvPr id="866" name="Google Shape;866;p9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Inline Style: Example One</a:t>
            </a:r>
            <a:endParaRPr/>
          </a:p>
        </p:txBody>
      </p:sp>
      <p:sp>
        <p:nvSpPr>
          <p:cNvPr id="873" name="Google Shape;873;p91"/>
          <p:cNvSpPr txBox="1"/>
          <p:nvPr>
            <p:ph idx="1" type="body"/>
          </p:nvPr>
        </p:nvSpPr>
        <p:spPr>
          <a:xfrm>
            <a:off x="523875" y="1290600"/>
            <a:ext cx="6006000" cy="2664300"/>
          </a:xfrm>
          <a:prstGeom prst="rect">
            <a:avLst/>
          </a:prstGeom>
          <a:ln cap="flat" cmpd="sng" w="9525">
            <a:solidFill>
              <a:srgbClr val="000000"/>
            </a:solidFill>
            <a:prstDash val="dash"/>
            <a:round/>
            <a:headEnd len="sm" w="sm" type="none"/>
            <a:tailEnd len="sm" w="sm" type="none"/>
          </a:ln>
        </p:spPr>
        <p:txBody>
          <a:bodyPr anchorCtr="0" anchor="t" bIns="68575" lIns="68575" spcFirstLastPara="1" rIns="68575" wrap="square" tIns="68575">
            <a:normAutofit lnSpcReduction="20000"/>
          </a:bodyPr>
          <a:lstStyle/>
          <a:p>
            <a:pPr indent="0" lvl="0" marL="0" rtl="0" algn="l">
              <a:spcBef>
                <a:spcPts val="800"/>
              </a:spcBef>
              <a:spcAft>
                <a:spcPts val="0"/>
              </a:spcAft>
              <a:buNone/>
            </a:pPr>
            <a:r>
              <a:rPr lang="en-US">
                <a:latin typeface="Consolas"/>
                <a:ea typeface="Consolas"/>
                <a:cs typeface="Consolas"/>
                <a:sym typeface="Consolas"/>
              </a:rPr>
              <a:t>&lt;!DOCTYPE html&gt;</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&lt;html&gt;</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&lt;head&gt;</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   &lt;title&gt; CSS Inline Style &lt;/title&gt;</a:t>
            </a:r>
            <a:endParaRPr>
              <a:latin typeface="Consolas"/>
              <a:ea typeface="Consolas"/>
              <a:cs typeface="Consolas"/>
              <a:sym typeface="Consolas"/>
            </a:endParaRPr>
          </a:p>
          <a:p>
            <a:pPr indent="0" lvl="0" marL="0" rtl="0" algn="l">
              <a:spcBef>
                <a:spcPts val="0"/>
              </a:spcBef>
              <a:spcAft>
                <a:spcPts val="0"/>
              </a:spcAft>
              <a:buNone/>
            </a:pPr>
            <a:r>
              <a:rPr lang="en-US">
                <a:latin typeface="Consolas"/>
                <a:ea typeface="Consolas"/>
                <a:cs typeface="Consolas"/>
                <a:sym typeface="Consolas"/>
              </a:rPr>
              <a:t>&lt;/head&gt;</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&lt;body style="background-color:yellow;"&gt;</a:t>
            </a:r>
            <a:endParaRPr>
              <a:latin typeface="Consolas"/>
              <a:ea typeface="Consolas"/>
              <a:cs typeface="Consolas"/>
              <a:sym typeface="Consolas"/>
            </a:endParaRPr>
          </a:p>
          <a:p>
            <a:pPr indent="0" lvl="0" marL="342900" rtl="0" algn="l">
              <a:spcBef>
                <a:spcPts val="800"/>
              </a:spcBef>
              <a:spcAft>
                <a:spcPts val="0"/>
              </a:spcAft>
              <a:buNone/>
            </a:pPr>
            <a:r>
              <a:rPr lang="en-US">
                <a:latin typeface="Consolas"/>
                <a:ea typeface="Consolas"/>
                <a:cs typeface="Consolas"/>
                <a:sym typeface="Consolas"/>
              </a:rPr>
              <a:t>&lt;h1 style="color:blue;"&gt;A Blue Heading&lt;/h1&gt;</a:t>
            </a:r>
            <a:endParaRPr>
              <a:latin typeface="Consolas"/>
              <a:ea typeface="Consolas"/>
              <a:cs typeface="Consolas"/>
              <a:sym typeface="Consolas"/>
            </a:endParaRPr>
          </a:p>
          <a:p>
            <a:pPr indent="0" lvl="0" marL="342900" rtl="0" algn="l">
              <a:spcBef>
                <a:spcPts val="800"/>
              </a:spcBef>
              <a:spcAft>
                <a:spcPts val="0"/>
              </a:spcAft>
              <a:buNone/>
            </a:pPr>
            <a:r>
              <a:rPr lang="en-US">
                <a:latin typeface="Consolas"/>
                <a:ea typeface="Consolas"/>
                <a:cs typeface="Consolas"/>
                <a:sym typeface="Consolas"/>
              </a:rPr>
              <a:t>&lt;p style="color:red;"&gt;A red paragraph.&lt;/p&gt;</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&lt;/body&gt;</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&lt;/html&gt;</a:t>
            </a:r>
            <a:endParaRPr>
              <a:latin typeface="Consolas"/>
              <a:ea typeface="Consolas"/>
              <a:cs typeface="Consolas"/>
              <a:sym typeface="Consolas"/>
            </a:endParaRPr>
          </a:p>
        </p:txBody>
      </p:sp>
      <p:sp>
        <p:nvSpPr>
          <p:cNvPr id="874" name="Google Shape;874;p91"/>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2"/>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Inline Style: Example Two</a:t>
            </a:r>
            <a:endParaRPr/>
          </a:p>
        </p:txBody>
      </p:sp>
      <p:sp>
        <p:nvSpPr>
          <p:cNvPr id="881" name="Google Shape;881;p92"/>
          <p:cNvSpPr txBox="1"/>
          <p:nvPr>
            <p:ph idx="1" type="body"/>
          </p:nvPr>
        </p:nvSpPr>
        <p:spPr>
          <a:xfrm>
            <a:off x="523875" y="1290600"/>
            <a:ext cx="8186700" cy="3395400"/>
          </a:xfrm>
          <a:prstGeom prst="rect">
            <a:avLst/>
          </a:prstGeom>
          <a:ln cap="flat" cmpd="sng" w="9525">
            <a:solidFill>
              <a:srgbClr val="000000"/>
            </a:solidFill>
            <a:prstDash val="dash"/>
            <a:round/>
            <a:headEnd len="sm" w="sm" type="none"/>
            <a:tailEnd len="sm" w="sm" type="none"/>
          </a:ln>
        </p:spPr>
        <p:txBody>
          <a:bodyPr anchorCtr="0" anchor="t" bIns="68575" lIns="68575" spcFirstLastPara="1" rIns="68575" wrap="square" tIns="68575">
            <a:normAutofit fontScale="92500" lnSpcReduction="20000"/>
          </a:bodyPr>
          <a:lstStyle/>
          <a:p>
            <a:pPr indent="0" lvl="0" marL="0" rtl="0" algn="l">
              <a:lnSpc>
                <a:spcPct val="100000"/>
              </a:lnSpc>
              <a:spcBef>
                <a:spcPts val="0"/>
              </a:spcBef>
              <a:spcAft>
                <a:spcPts val="0"/>
              </a:spcAft>
              <a:buNone/>
            </a:pPr>
            <a:r>
              <a:rPr lang="en-US">
                <a:latin typeface="Consolas"/>
                <a:ea typeface="Consolas"/>
                <a:cs typeface="Consolas"/>
                <a:sym typeface="Consolas"/>
              </a:rPr>
              <a:t>&lt;!DOCTYPE html&gt;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&lt;html&gt;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&lt;head&gt;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&lt;title&gt; CSS Inline Style &lt;/title&gt;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&lt;/head&gt;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&lt;body style="margin: 1px; border:1px solid; background-color: red"&gt;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&lt;section&gt;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&lt;h3&gt; It is Header of the webpage&lt;/h3&gt;	&lt;/section&gt;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&lt;section style="border: 5px solid black; padding: 10px; background-color:#dbfffe"&gt;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&lt;h1 style="text-align:center;"&gt;CSS Styles&lt;/h1&gt;</a:t>
            </a:r>
            <a:endParaRPr>
              <a:latin typeface="Consolas"/>
              <a:ea typeface="Consolas"/>
              <a:cs typeface="Consolas"/>
              <a:sym typeface="Consolas"/>
            </a:endParaRPr>
          </a:p>
          <a:p>
            <a:pPr indent="342900" lvl="0" marL="0" rtl="0" algn="l">
              <a:lnSpc>
                <a:spcPct val="100000"/>
              </a:lnSpc>
              <a:spcBef>
                <a:spcPts val="0"/>
              </a:spcBef>
              <a:spcAft>
                <a:spcPts val="0"/>
              </a:spcAft>
              <a:buNone/>
            </a:pPr>
            <a:r>
              <a:rPr lang="en-US">
                <a:latin typeface="Consolas"/>
                <a:ea typeface="Consolas"/>
                <a:cs typeface="Consolas"/>
                <a:sym typeface="Consolas"/>
              </a:rPr>
              <a:t>&lt;h2 style="background-color:green; color:white;"&gt;Different ways to apply CSS styles&lt;/h2&gt;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&lt;p style="font-family:arial; font-size:40px"&gt; 1)	Inline style &lt;/p&gt;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&lt;p style="font-family:arial; font-size:30px"&gt; 2)	Internal style sheet&lt;/p&gt;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&lt;p style="font-family:arial; font-size:20px"&gt; 3)	External style sheet &lt;/p&gt;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&lt;/section&gt;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&lt;/body&gt;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&lt;/html&gt;</a:t>
            </a:r>
            <a:endParaRPr/>
          </a:p>
        </p:txBody>
      </p:sp>
      <p:sp>
        <p:nvSpPr>
          <p:cNvPr id="882" name="Google Shape;882;p9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93"/>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Internal Styling</a:t>
            </a:r>
            <a:endParaRPr/>
          </a:p>
        </p:txBody>
      </p:sp>
      <p:sp>
        <p:nvSpPr>
          <p:cNvPr id="889" name="Google Shape;889;p93"/>
          <p:cNvSpPr txBox="1"/>
          <p:nvPr/>
        </p:nvSpPr>
        <p:spPr>
          <a:xfrm>
            <a:off x="570675" y="1235344"/>
            <a:ext cx="4624500" cy="37170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i="0" lang="en-US" sz="1400" u="none" cap="none" strike="noStrike">
                <a:solidFill>
                  <a:schemeClr val="accent2"/>
                </a:solidFill>
                <a:highlight>
                  <a:srgbClr val="FFFFFF"/>
                </a:highlight>
              </a:rPr>
              <a:t>Internal styling is applied inside the HTML document itself, and is used </a:t>
            </a:r>
            <a:r>
              <a:rPr lang="en-US" sz="1400">
                <a:solidFill>
                  <a:schemeClr val="accent2"/>
                </a:solidFill>
                <a:highlight>
                  <a:srgbClr val="FFFFFF"/>
                </a:highlight>
              </a:rPr>
              <a:t>mostly for the purpose of allowing quick styling, creating examples, and for testing purposes.</a:t>
            </a:r>
            <a:endParaRPr sz="1400">
              <a:solidFill>
                <a:schemeClr val="accent2"/>
              </a:solidFill>
              <a:highlight>
                <a:srgbClr val="FFFFFF"/>
              </a:highlight>
            </a:endParaRPr>
          </a:p>
          <a:p>
            <a:pPr indent="0" lvl="0" marL="342900" marR="0" rtl="0" algn="l">
              <a:lnSpc>
                <a:spcPct val="100000"/>
              </a:lnSpc>
              <a:spcBef>
                <a:spcPts val="0"/>
              </a:spcBef>
              <a:spcAft>
                <a:spcPts val="0"/>
              </a:spcAft>
              <a:buNone/>
            </a:pPr>
            <a:r>
              <a:t/>
            </a:r>
            <a:endParaRPr sz="1400">
              <a:solidFill>
                <a:schemeClr val="accent2"/>
              </a:solidFill>
              <a:highlight>
                <a:srgbClr val="FFFFFF"/>
              </a:highlight>
            </a:endParaRPr>
          </a:p>
          <a:p>
            <a:pPr indent="0" lvl="0" marL="0" marR="0" rtl="0" algn="l">
              <a:lnSpc>
                <a:spcPct val="100000"/>
              </a:lnSpc>
              <a:spcBef>
                <a:spcPts val="0"/>
              </a:spcBef>
              <a:spcAft>
                <a:spcPts val="0"/>
              </a:spcAft>
              <a:buNone/>
            </a:pPr>
            <a:r>
              <a:rPr i="0" lang="en-US" sz="1400" u="none" cap="none" strike="noStrike">
                <a:solidFill>
                  <a:schemeClr val="accent2"/>
                </a:solidFill>
                <a:highlight>
                  <a:srgbClr val="FFFFFF"/>
                </a:highlight>
              </a:rPr>
              <a:t>The </a:t>
            </a:r>
            <a:r>
              <a:rPr b="1" i="0" lang="en-US" sz="1400" u="none" cap="none" strike="noStrike">
                <a:solidFill>
                  <a:schemeClr val="accent2"/>
                </a:solidFill>
                <a:highlight>
                  <a:srgbClr val="FFFFFF"/>
                </a:highlight>
                <a:latin typeface="Consolas"/>
                <a:ea typeface="Consolas"/>
                <a:cs typeface="Consolas"/>
                <a:sym typeface="Consolas"/>
              </a:rPr>
              <a:t>&lt;style&gt;</a:t>
            </a:r>
            <a:r>
              <a:rPr i="0" lang="en-US" sz="1400" u="none" cap="none" strike="noStrike">
                <a:solidFill>
                  <a:schemeClr val="accent2"/>
                </a:solidFill>
                <a:highlight>
                  <a:srgbClr val="FFFFFF"/>
                </a:highlight>
              </a:rPr>
              <a:t> tags allow you to use the CSS syntax inside of an HTML document.</a:t>
            </a:r>
            <a:endParaRPr i="0" sz="1400" u="none" cap="none" strike="noStrike">
              <a:solidFill>
                <a:schemeClr val="accent2"/>
              </a:solidFill>
              <a:highlight>
                <a:srgbClr val="FFFFFF"/>
              </a:highlight>
            </a:endParaRPr>
          </a:p>
          <a:p>
            <a:pPr indent="0" lvl="0" marL="342900" marR="0" rtl="0" algn="l">
              <a:lnSpc>
                <a:spcPct val="100000"/>
              </a:lnSpc>
              <a:spcBef>
                <a:spcPts val="0"/>
              </a:spcBef>
              <a:spcAft>
                <a:spcPts val="0"/>
              </a:spcAft>
              <a:buNone/>
            </a:pPr>
            <a:r>
              <a:t/>
            </a:r>
            <a:endParaRPr sz="1400">
              <a:solidFill>
                <a:schemeClr val="accent2"/>
              </a:solidFill>
              <a:highlight>
                <a:srgbClr val="FFFFFF"/>
              </a:highlight>
            </a:endParaRPr>
          </a:p>
          <a:p>
            <a:pPr indent="0" lvl="0" marL="0" marR="0" rtl="0" algn="l">
              <a:lnSpc>
                <a:spcPct val="100000"/>
              </a:lnSpc>
              <a:spcBef>
                <a:spcPts val="0"/>
              </a:spcBef>
              <a:spcAft>
                <a:spcPts val="0"/>
              </a:spcAft>
              <a:buNone/>
            </a:pPr>
            <a:r>
              <a:rPr i="0" lang="en-US" sz="1400" u="none" cap="none" strike="noStrike">
                <a:solidFill>
                  <a:schemeClr val="accent2"/>
                </a:solidFill>
                <a:highlight>
                  <a:srgbClr val="FFFFFF"/>
                </a:highlight>
              </a:rPr>
              <a:t>The </a:t>
            </a:r>
            <a:r>
              <a:rPr b="1" lang="en-US" sz="1400">
                <a:solidFill>
                  <a:schemeClr val="accent2"/>
                </a:solidFill>
                <a:highlight>
                  <a:schemeClr val="lt1"/>
                </a:highlight>
                <a:latin typeface="Consolas"/>
                <a:ea typeface="Consolas"/>
                <a:cs typeface="Consolas"/>
                <a:sym typeface="Consolas"/>
              </a:rPr>
              <a:t>&lt;style&gt;</a:t>
            </a:r>
            <a:r>
              <a:rPr i="0" lang="en-US" sz="1400" u="none" cap="none" strike="noStrike">
                <a:solidFill>
                  <a:schemeClr val="accent2"/>
                </a:solidFill>
                <a:highlight>
                  <a:srgbClr val="FFFFFF"/>
                </a:highlight>
              </a:rPr>
              <a:t> tags are generally placed inside the </a:t>
            </a:r>
            <a:r>
              <a:rPr b="1" i="0" lang="en-US" sz="1400" u="none" cap="none" strike="noStrike">
                <a:solidFill>
                  <a:schemeClr val="accent2"/>
                </a:solidFill>
                <a:highlight>
                  <a:srgbClr val="FFFFFF"/>
                </a:highlight>
                <a:latin typeface="Consolas"/>
                <a:ea typeface="Consolas"/>
                <a:cs typeface="Consolas"/>
                <a:sym typeface="Consolas"/>
              </a:rPr>
              <a:t>&lt;head&gt;</a:t>
            </a:r>
            <a:r>
              <a:rPr i="0" lang="en-US" sz="1400" u="none" cap="none" strike="noStrike">
                <a:solidFill>
                  <a:schemeClr val="accent2"/>
                </a:solidFill>
                <a:highlight>
                  <a:srgbClr val="FFFFFF"/>
                </a:highlight>
              </a:rPr>
              <a:t> tag because </a:t>
            </a:r>
            <a:r>
              <a:rPr lang="en-US" sz="1400">
                <a:solidFill>
                  <a:schemeClr val="accent2"/>
                </a:solidFill>
                <a:highlight>
                  <a:srgbClr val="FFFFFF"/>
                </a:highlight>
              </a:rPr>
              <a:t>style content</a:t>
            </a:r>
            <a:r>
              <a:rPr i="0" lang="en-US" sz="1400" u="none" cap="none" strike="noStrike">
                <a:solidFill>
                  <a:schemeClr val="accent2"/>
                </a:solidFill>
                <a:highlight>
                  <a:srgbClr val="FFFFFF"/>
                </a:highlight>
              </a:rPr>
              <a:t> is not something that will be displayed in the browser. </a:t>
            </a:r>
            <a:endParaRPr i="0" sz="1400" u="none" cap="none" strike="noStrike">
              <a:solidFill>
                <a:schemeClr val="accent2"/>
              </a:solidFill>
              <a:highlight>
                <a:srgbClr val="FFFFFF"/>
              </a:highlight>
            </a:endParaRPr>
          </a:p>
          <a:p>
            <a:pPr indent="0" lvl="0" marL="0" rtl="0" algn="l">
              <a:spcBef>
                <a:spcPts val="0"/>
              </a:spcBef>
              <a:spcAft>
                <a:spcPts val="0"/>
              </a:spcAft>
              <a:buNone/>
            </a:pPr>
            <a:r>
              <a:t/>
            </a:r>
            <a:endParaRPr sz="1100">
              <a:solidFill>
                <a:schemeClr val="accent2"/>
              </a:solidFill>
              <a:highlight>
                <a:schemeClr val="lt1"/>
              </a:highlight>
            </a:endParaRPr>
          </a:p>
          <a:p>
            <a:pPr indent="0" lvl="0" marL="342900" rtl="0" algn="l">
              <a:spcBef>
                <a:spcPts val="0"/>
              </a:spcBef>
              <a:spcAft>
                <a:spcPts val="0"/>
              </a:spcAft>
              <a:buNone/>
            </a:pPr>
            <a:r>
              <a:t/>
            </a:r>
            <a:endParaRPr sz="1100">
              <a:solidFill>
                <a:schemeClr val="accent2"/>
              </a:solidFill>
              <a:highlight>
                <a:schemeClr val="lt1"/>
              </a:highlight>
            </a:endParaRPr>
          </a:p>
        </p:txBody>
      </p:sp>
      <p:sp>
        <p:nvSpPr>
          <p:cNvPr id="890" name="Google Shape;890;p9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pic>
        <p:nvPicPr>
          <p:cNvPr id="891" name="Google Shape;891;p93"/>
          <p:cNvPicPr preferRelativeResize="0"/>
          <p:nvPr/>
        </p:nvPicPr>
        <p:blipFill rotWithShape="1">
          <a:blip r:embed="rId3">
            <a:alphaModFix/>
          </a:blip>
          <a:srcRect b="0" l="0" r="0" t="0"/>
          <a:stretch/>
        </p:blipFill>
        <p:spPr>
          <a:xfrm>
            <a:off x="5323650" y="1672838"/>
            <a:ext cx="3074251" cy="1590694"/>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4"/>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Internal Styling: Example</a:t>
            </a:r>
            <a:endParaRPr/>
          </a:p>
        </p:txBody>
      </p:sp>
      <p:sp>
        <p:nvSpPr>
          <p:cNvPr id="898" name="Google Shape;898;p94"/>
          <p:cNvSpPr txBox="1"/>
          <p:nvPr>
            <p:ph idx="1" type="body"/>
          </p:nvPr>
        </p:nvSpPr>
        <p:spPr>
          <a:xfrm>
            <a:off x="543550" y="1750975"/>
            <a:ext cx="3572700" cy="2514000"/>
          </a:xfrm>
          <a:prstGeom prst="rect">
            <a:avLst/>
          </a:prstGeom>
          <a:ln cap="flat" cmpd="sng" w="9525">
            <a:solidFill>
              <a:srgbClr val="000000"/>
            </a:solidFill>
            <a:prstDash val="dash"/>
            <a:round/>
            <a:headEnd len="sm" w="sm" type="none"/>
            <a:tailEnd len="sm" w="sm" type="none"/>
          </a:ln>
        </p:spPr>
        <p:txBody>
          <a:bodyPr anchorCtr="0" anchor="t" bIns="68575" lIns="68575" spcFirstLastPara="1" rIns="68575" wrap="square" tIns="68575">
            <a:normAutofit/>
          </a:bodyPr>
          <a:lstStyle/>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!DOCTYPE</a:t>
            </a:r>
            <a:r>
              <a:rPr lang="en-US" sz="1100">
                <a:solidFill>
                  <a:srgbClr val="FF0000"/>
                </a:solidFill>
                <a:latin typeface="Consolas"/>
                <a:ea typeface="Consolas"/>
                <a:cs typeface="Consolas"/>
                <a:sym typeface="Consolas"/>
              </a:rPr>
              <a:t> html</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html</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head</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style</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A52A2A"/>
                </a:solidFill>
                <a:latin typeface="Consolas"/>
                <a:ea typeface="Consolas"/>
                <a:cs typeface="Consolas"/>
                <a:sym typeface="Consolas"/>
              </a:rPr>
              <a:t>body </a:t>
            </a:r>
            <a:r>
              <a:rPr lang="en-US" sz="1100">
                <a:solidFill>
                  <a:srgbClr val="000000"/>
                </a:solidFill>
                <a:latin typeface="Consolas"/>
                <a:ea typeface="Consolas"/>
                <a:cs typeface="Consolas"/>
                <a:sym typeface="Consolas"/>
              </a:rPr>
              <a:t>{</a:t>
            </a:r>
            <a:r>
              <a:rPr lang="en-US" sz="1100">
                <a:solidFill>
                  <a:srgbClr val="FF0000"/>
                </a:solidFill>
                <a:latin typeface="Consolas"/>
                <a:ea typeface="Consolas"/>
                <a:cs typeface="Consolas"/>
                <a:sym typeface="Consolas"/>
              </a:rPr>
              <a:t>background-color</a:t>
            </a:r>
            <a:r>
              <a:rPr lang="en-US" sz="1100">
                <a:solidFill>
                  <a:srgbClr val="000000"/>
                </a:solidFill>
                <a:latin typeface="Consolas"/>
                <a:ea typeface="Consolas"/>
                <a:cs typeface="Consolas"/>
                <a:sym typeface="Consolas"/>
              </a:rPr>
              <a:t>:</a:t>
            </a:r>
            <a:r>
              <a:rPr lang="en-US" sz="1100">
                <a:solidFill>
                  <a:srgbClr val="0000CD"/>
                </a:solidFill>
                <a:latin typeface="Consolas"/>
                <a:ea typeface="Consolas"/>
                <a:cs typeface="Consolas"/>
                <a:sym typeface="Consolas"/>
              </a:rPr>
              <a:t> powderblue</a:t>
            </a:r>
            <a:r>
              <a:rPr lang="en-US"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A52A2A"/>
                </a:solidFill>
                <a:latin typeface="Consolas"/>
                <a:ea typeface="Consolas"/>
                <a:cs typeface="Consolas"/>
                <a:sym typeface="Consolas"/>
              </a:rPr>
              <a:t>h1   </a:t>
            </a:r>
            <a:r>
              <a:rPr lang="en-US" sz="1100">
                <a:solidFill>
                  <a:srgbClr val="000000"/>
                </a:solidFill>
                <a:latin typeface="Consolas"/>
                <a:ea typeface="Consolas"/>
                <a:cs typeface="Consolas"/>
                <a:sym typeface="Consolas"/>
              </a:rPr>
              <a:t>{</a:t>
            </a:r>
            <a:r>
              <a:rPr lang="en-US" sz="1100">
                <a:solidFill>
                  <a:srgbClr val="FF0000"/>
                </a:solidFill>
                <a:latin typeface="Consolas"/>
                <a:ea typeface="Consolas"/>
                <a:cs typeface="Consolas"/>
                <a:sym typeface="Consolas"/>
              </a:rPr>
              <a:t>color</a:t>
            </a:r>
            <a:r>
              <a:rPr lang="en-US" sz="1100">
                <a:solidFill>
                  <a:srgbClr val="000000"/>
                </a:solidFill>
                <a:latin typeface="Consolas"/>
                <a:ea typeface="Consolas"/>
                <a:cs typeface="Consolas"/>
                <a:sym typeface="Consolas"/>
              </a:rPr>
              <a:t>:</a:t>
            </a:r>
            <a:r>
              <a:rPr lang="en-US" sz="1100">
                <a:solidFill>
                  <a:srgbClr val="0000CD"/>
                </a:solidFill>
                <a:latin typeface="Consolas"/>
                <a:ea typeface="Consolas"/>
                <a:cs typeface="Consolas"/>
                <a:sym typeface="Consolas"/>
              </a:rPr>
              <a:t> blue</a:t>
            </a:r>
            <a:r>
              <a:rPr lang="en-US"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A52A2A"/>
                </a:solidFill>
                <a:latin typeface="Consolas"/>
                <a:ea typeface="Consolas"/>
                <a:cs typeface="Consolas"/>
                <a:sym typeface="Consolas"/>
              </a:rPr>
              <a:t>p    </a:t>
            </a:r>
            <a:r>
              <a:rPr lang="en-US" sz="1100">
                <a:solidFill>
                  <a:srgbClr val="000000"/>
                </a:solidFill>
                <a:latin typeface="Consolas"/>
                <a:ea typeface="Consolas"/>
                <a:cs typeface="Consolas"/>
                <a:sym typeface="Consolas"/>
              </a:rPr>
              <a:t>{</a:t>
            </a:r>
            <a:r>
              <a:rPr lang="en-US" sz="1100">
                <a:solidFill>
                  <a:srgbClr val="FF0000"/>
                </a:solidFill>
                <a:latin typeface="Consolas"/>
                <a:ea typeface="Consolas"/>
                <a:cs typeface="Consolas"/>
                <a:sym typeface="Consolas"/>
              </a:rPr>
              <a:t>color</a:t>
            </a:r>
            <a:r>
              <a:rPr lang="en-US" sz="1100">
                <a:solidFill>
                  <a:srgbClr val="000000"/>
                </a:solidFill>
                <a:latin typeface="Consolas"/>
                <a:ea typeface="Consolas"/>
                <a:cs typeface="Consolas"/>
                <a:sym typeface="Consolas"/>
              </a:rPr>
              <a:t>:</a:t>
            </a:r>
            <a:r>
              <a:rPr lang="en-US" sz="1100">
                <a:solidFill>
                  <a:srgbClr val="0000CD"/>
                </a:solidFill>
                <a:latin typeface="Consolas"/>
                <a:ea typeface="Consolas"/>
                <a:cs typeface="Consolas"/>
                <a:sym typeface="Consolas"/>
              </a:rPr>
              <a:t> red</a:t>
            </a:r>
            <a:r>
              <a:rPr lang="en-US" sz="1100">
                <a:solidFill>
                  <a:srgbClr val="000000"/>
                </a:solidFill>
                <a:latin typeface="Consolas"/>
                <a:ea typeface="Consolas"/>
                <a:cs typeface="Consolas"/>
                <a:sym typeface="Consolas"/>
              </a:rPr>
              <a:t>;}</a:t>
            </a:r>
            <a:endParaRPr sz="1100">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/style</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/head</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body</a:t>
            </a:r>
            <a:r>
              <a:rPr lang="en-US" sz="1100">
                <a:solidFill>
                  <a:srgbClr val="0000CD"/>
                </a:solidFill>
                <a:latin typeface="Consolas"/>
                <a:ea typeface="Consolas"/>
                <a:cs typeface="Consolas"/>
                <a:sym typeface="Consolas"/>
              </a:rPr>
              <a:t>&gt;</a:t>
            </a:r>
            <a:endParaRPr sz="1100">
              <a:solidFill>
                <a:srgbClr val="000000"/>
              </a:solidFill>
            </a:endParaRPr>
          </a:p>
          <a:p>
            <a:pPr indent="0" lvl="0" marL="34290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h1</a:t>
            </a:r>
            <a:r>
              <a:rPr lang="en-US" sz="1100">
                <a:solidFill>
                  <a:srgbClr val="0000CD"/>
                </a:solidFill>
                <a:latin typeface="Consolas"/>
                <a:ea typeface="Consolas"/>
                <a:cs typeface="Consolas"/>
                <a:sym typeface="Consolas"/>
              </a:rPr>
              <a:t>&gt;</a:t>
            </a:r>
            <a:r>
              <a:rPr lang="en-US" sz="1100">
                <a:solidFill>
                  <a:srgbClr val="000000"/>
                </a:solidFill>
                <a:highlight>
                  <a:srgbClr val="FFFFFF"/>
                </a:highlight>
                <a:latin typeface="Consolas"/>
                <a:ea typeface="Consolas"/>
                <a:cs typeface="Consolas"/>
                <a:sym typeface="Consolas"/>
              </a:rPr>
              <a:t>This is a heading</a:t>
            </a: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/h1</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34290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p</a:t>
            </a:r>
            <a:r>
              <a:rPr lang="en-US" sz="1100">
                <a:solidFill>
                  <a:srgbClr val="0000CD"/>
                </a:solidFill>
                <a:latin typeface="Consolas"/>
                <a:ea typeface="Consolas"/>
                <a:cs typeface="Consolas"/>
                <a:sym typeface="Consolas"/>
              </a:rPr>
              <a:t>&gt;</a:t>
            </a:r>
            <a:r>
              <a:rPr lang="en-US" sz="1100">
                <a:solidFill>
                  <a:srgbClr val="000000"/>
                </a:solidFill>
                <a:highlight>
                  <a:srgbClr val="FFFFFF"/>
                </a:highlight>
                <a:latin typeface="Consolas"/>
                <a:ea typeface="Consolas"/>
                <a:cs typeface="Consolas"/>
                <a:sym typeface="Consolas"/>
              </a:rPr>
              <a:t>This is a paragraph.</a:t>
            </a: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/p</a:t>
            </a:r>
            <a:r>
              <a:rPr lang="en-US" sz="1100">
                <a:solidFill>
                  <a:srgbClr val="0000CD"/>
                </a:solidFill>
                <a:latin typeface="Consolas"/>
                <a:ea typeface="Consolas"/>
                <a:cs typeface="Consolas"/>
                <a:sym typeface="Consolas"/>
              </a:rPr>
              <a:t>&gt;</a:t>
            </a:r>
            <a:endParaRPr sz="1100">
              <a:solidFill>
                <a:srgbClr val="000000"/>
              </a:solidFill>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/body</a:t>
            </a:r>
            <a:r>
              <a:rPr lang="en-U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00000"/>
              </a:lnSpc>
              <a:spcBef>
                <a:spcPts val="0"/>
              </a:spcBef>
              <a:spcAft>
                <a:spcPts val="0"/>
              </a:spcAft>
              <a:buNone/>
            </a:pPr>
            <a:r>
              <a:rPr lang="en-US" sz="1100">
                <a:solidFill>
                  <a:srgbClr val="0000CD"/>
                </a:solidFill>
                <a:latin typeface="Consolas"/>
                <a:ea typeface="Consolas"/>
                <a:cs typeface="Consolas"/>
                <a:sym typeface="Consolas"/>
              </a:rPr>
              <a:t>&lt;</a:t>
            </a:r>
            <a:r>
              <a:rPr lang="en-US" sz="1100">
                <a:solidFill>
                  <a:srgbClr val="A52A2A"/>
                </a:solidFill>
                <a:latin typeface="Consolas"/>
                <a:ea typeface="Consolas"/>
                <a:cs typeface="Consolas"/>
                <a:sym typeface="Consolas"/>
              </a:rPr>
              <a:t>/html</a:t>
            </a:r>
            <a:r>
              <a:rPr lang="en-US" sz="1100">
                <a:solidFill>
                  <a:srgbClr val="0000CD"/>
                </a:solidFill>
                <a:latin typeface="Consolas"/>
                <a:ea typeface="Consolas"/>
                <a:cs typeface="Consolas"/>
                <a:sym typeface="Consolas"/>
              </a:rPr>
              <a:t>&gt;</a:t>
            </a:r>
            <a:endParaRPr sz="1700"/>
          </a:p>
        </p:txBody>
      </p:sp>
      <p:sp>
        <p:nvSpPr>
          <p:cNvPr id="899" name="Google Shape;899;p9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pic>
        <p:nvPicPr>
          <p:cNvPr id="900" name="Google Shape;900;p94"/>
          <p:cNvPicPr preferRelativeResize="0"/>
          <p:nvPr/>
        </p:nvPicPr>
        <p:blipFill rotWithShape="1">
          <a:blip r:embed="rId3">
            <a:alphaModFix/>
          </a:blip>
          <a:srcRect b="17333" l="0" r="68076" t="58961"/>
          <a:stretch/>
        </p:blipFill>
        <p:spPr>
          <a:xfrm>
            <a:off x="4237981" y="2096900"/>
            <a:ext cx="4362470" cy="182214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95"/>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External Style Sheets </a:t>
            </a:r>
            <a:endParaRPr/>
          </a:p>
        </p:txBody>
      </p:sp>
      <p:sp>
        <p:nvSpPr>
          <p:cNvPr id="907" name="Google Shape;907;p95"/>
          <p:cNvSpPr txBox="1"/>
          <p:nvPr/>
        </p:nvSpPr>
        <p:spPr>
          <a:xfrm>
            <a:off x="564113" y="1235344"/>
            <a:ext cx="7828800" cy="3595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300"/>
              <a:t>External style sheets are created in separate documents with a </a:t>
            </a:r>
            <a:r>
              <a:rPr b="1" lang="en-US" sz="1300"/>
              <a:t>.css</a:t>
            </a:r>
            <a:r>
              <a:rPr lang="en-US" sz="1300"/>
              <a:t> extension. An external style sheet is simply a listing of CSS rules. It cannot contain HTML tags.</a:t>
            </a:r>
            <a:endParaRPr sz="1300"/>
          </a:p>
          <a:p>
            <a:pPr indent="-254000" lvl="0" marL="342900" rtl="0" algn="l">
              <a:spcBef>
                <a:spcPts val="800"/>
              </a:spcBef>
              <a:spcAft>
                <a:spcPts val="0"/>
              </a:spcAft>
              <a:buClr>
                <a:srgbClr val="E69138"/>
              </a:buClr>
              <a:buSzPts val="1400"/>
              <a:buChar char="➢"/>
            </a:pPr>
            <a:r>
              <a:rPr lang="en-US" sz="1300">
                <a:solidFill>
                  <a:schemeClr val="accent2"/>
                </a:solidFill>
                <a:highlight>
                  <a:schemeClr val="lt1"/>
                </a:highlight>
              </a:rPr>
              <a:t>The </a:t>
            </a:r>
            <a:r>
              <a:rPr b="1" lang="en-US" sz="1300">
                <a:solidFill>
                  <a:schemeClr val="accent2"/>
                </a:solidFill>
                <a:highlight>
                  <a:schemeClr val="lt1"/>
                </a:highlight>
                <a:latin typeface="Consolas"/>
                <a:ea typeface="Consolas"/>
                <a:cs typeface="Consolas"/>
                <a:sym typeface="Consolas"/>
              </a:rPr>
              <a:t>&lt;link&gt;</a:t>
            </a:r>
            <a:r>
              <a:rPr lang="en-US" sz="1300">
                <a:solidFill>
                  <a:schemeClr val="accent2"/>
                </a:solidFill>
                <a:highlight>
                  <a:schemeClr val="lt1"/>
                </a:highlight>
              </a:rPr>
              <a:t> </a:t>
            </a:r>
            <a:r>
              <a:rPr lang="en-US" sz="1300">
                <a:solidFill>
                  <a:srgbClr val="080808"/>
                </a:solidFill>
                <a:highlight>
                  <a:srgbClr val="FFFFFF"/>
                </a:highlight>
              </a:rPr>
              <a:t>tag, which goes in the </a:t>
            </a:r>
            <a:r>
              <a:rPr b="1" lang="en-US" sz="1300">
                <a:solidFill>
                  <a:srgbClr val="080808"/>
                </a:solidFill>
                <a:highlight>
                  <a:srgbClr val="FFFFFF"/>
                </a:highlight>
                <a:latin typeface="Consolas"/>
                <a:ea typeface="Consolas"/>
                <a:cs typeface="Consolas"/>
                <a:sym typeface="Consolas"/>
              </a:rPr>
              <a:t>&lt;head&gt;</a:t>
            </a:r>
            <a:r>
              <a:rPr lang="en-US" sz="1300">
                <a:solidFill>
                  <a:srgbClr val="080808"/>
                </a:solidFill>
                <a:highlight>
                  <a:srgbClr val="FFFFFF"/>
                </a:highlight>
              </a:rPr>
              <a:t> of and HTML page, </a:t>
            </a:r>
            <a:r>
              <a:rPr lang="en-US" sz="1300">
                <a:solidFill>
                  <a:schemeClr val="accent2"/>
                </a:solidFill>
                <a:highlight>
                  <a:schemeClr val="lt1"/>
                </a:highlight>
              </a:rPr>
              <a:t>specifies relationships between the current document and an external resource. </a:t>
            </a:r>
            <a:endParaRPr sz="1300">
              <a:solidFill>
                <a:schemeClr val="accent2"/>
              </a:solidFill>
              <a:highlight>
                <a:schemeClr val="lt1"/>
              </a:highlight>
            </a:endParaRPr>
          </a:p>
          <a:p>
            <a:pPr indent="-254000" lvl="0" marL="342900" rtl="0" algn="l">
              <a:spcBef>
                <a:spcPts val="800"/>
              </a:spcBef>
              <a:spcAft>
                <a:spcPts val="0"/>
              </a:spcAft>
              <a:buClr>
                <a:srgbClr val="E69138"/>
              </a:buClr>
              <a:buSzPts val="1400"/>
              <a:buChar char="➢"/>
            </a:pPr>
            <a:r>
              <a:rPr lang="en-US" sz="1300">
                <a:solidFill>
                  <a:schemeClr val="accent2"/>
                </a:solidFill>
                <a:highlight>
                  <a:schemeClr val="lt1"/>
                </a:highlight>
              </a:rPr>
              <a:t>The </a:t>
            </a:r>
            <a:r>
              <a:rPr b="1" lang="en-US" sz="1300">
                <a:solidFill>
                  <a:schemeClr val="accent2"/>
                </a:solidFill>
                <a:highlight>
                  <a:schemeClr val="lt1"/>
                </a:highlight>
                <a:latin typeface="Consolas"/>
                <a:ea typeface="Consolas"/>
                <a:cs typeface="Consolas"/>
                <a:sym typeface="Consolas"/>
              </a:rPr>
              <a:t>&lt;link&gt;</a:t>
            </a:r>
            <a:r>
              <a:rPr lang="en-US" sz="1300">
                <a:solidFill>
                  <a:schemeClr val="accent2"/>
                </a:solidFill>
                <a:highlight>
                  <a:schemeClr val="lt1"/>
                </a:highlight>
              </a:rPr>
              <a:t> element is most commonly used to link to stylesheets, but is also used to establish site icons (both "favicon" style icons and icons for the home screen and apps on mobile devices), among other things.</a:t>
            </a:r>
            <a:endParaRPr b="1" sz="1300">
              <a:solidFill>
                <a:schemeClr val="accent2"/>
              </a:solidFill>
            </a:endParaRPr>
          </a:p>
          <a:p>
            <a:pPr indent="-254000" lvl="0" marL="342900" rtl="0" algn="l">
              <a:spcBef>
                <a:spcPts val="800"/>
              </a:spcBef>
              <a:spcAft>
                <a:spcPts val="0"/>
              </a:spcAft>
              <a:buClr>
                <a:srgbClr val="E69138"/>
              </a:buClr>
              <a:buSzPts val="1400"/>
              <a:buChar char="➢"/>
            </a:pPr>
            <a:r>
              <a:rPr lang="en-US" sz="1300">
                <a:solidFill>
                  <a:schemeClr val="accent2"/>
                </a:solidFill>
              </a:rPr>
              <a:t>When determining what styles to apply to elements, </a:t>
            </a:r>
            <a:r>
              <a:rPr b="1" lang="en-US" sz="1300">
                <a:solidFill>
                  <a:schemeClr val="accent2"/>
                </a:solidFill>
              </a:rPr>
              <a:t>external stylesheets have the lowest precedence, and inline styles have the highest precedence. </a:t>
            </a:r>
            <a:r>
              <a:rPr lang="en-US" sz="1300">
                <a:solidFill>
                  <a:schemeClr val="accent2"/>
                </a:solidFill>
              </a:rPr>
              <a:t>This means that a property written inline will override that same property in either internal styles or an external stylesheet.</a:t>
            </a:r>
            <a:endParaRPr sz="1300">
              <a:solidFill>
                <a:schemeClr val="accent2"/>
              </a:solidFill>
            </a:endParaRPr>
          </a:p>
          <a:p>
            <a:pPr indent="0" lvl="0" marL="0" rtl="0" algn="l">
              <a:spcBef>
                <a:spcPts val="800"/>
              </a:spcBef>
              <a:spcAft>
                <a:spcPts val="0"/>
              </a:spcAft>
              <a:buNone/>
            </a:pPr>
            <a:r>
              <a:rPr lang="en-US" sz="1300">
                <a:solidFill>
                  <a:schemeClr val="accent2"/>
                </a:solidFill>
              </a:rPr>
              <a:t>To add a stylesheet to a file:</a:t>
            </a:r>
            <a:endParaRPr sz="1300">
              <a:solidFill>
                <a:schemeClr val="accent2"/>
              </a:solidFill>
            </a:endParaRPr>
          </a:p>
          <a:p>
            <a:pPr indent="-247650" lvl="0" marL="342900" rtl="0" algn="l">
              <a:spcBef>
                <a:spcPts val="800"/>
              </a:spcBef>
              <a:spcAft>
                <a:spcPts val="0"/>
              </a:spcAft>
              <a:buClr>
                <a:schemeClr val="accent2"/>
              </a:buClr>
              <a:buSzPts val="1300"/>
              <a:buChar char="●"/>
            </a:pPr>
            <a:r>
              <a:rPr lang="en-US" sz="1300">
                <a:solidFill>
                  <a:schemeClr val="accent2"/>
                </a:solidFill>
                <a:highlight>
                  <a:schemeClr val="lt1"/>
                </a:highlight>
              </a:rPr>
              <a:t>In your styles folder, create a file name </a:t>
            </a:r>
            <a:r>
              <a:rPr b="1" lang="en-US" sz="1300">
                <a:solidFill>
                  <a:schemeClr val="accent2"/>
                </a:solidFill>
                <a:highlight>
                  <a:schemeClr val="lt1"/>
                </a:highlight>
              </a:rPr>
              <a:t>index.css.</a:t>
            </a:r>
            <a:endParaRPr sz="1300">
              <a:solidFill>
                <a:schemeClr val="accent2"/>
              </a:solidFill>
            </a:endParaRPr>
          </a:p>
          <a:p>
            <a:pPr indent="-247650" lvl="0" marL="342900" rtl="0" algn="l">
              <a:spcBef>
                <a:spcPts val="0"/>
              </a:spcBef>
              <a:spcAft>
                <a:spcPts val="0"/>
              </a:spcAft>
              <a:buClr>
                <a:schemeClr val="accent2"/>
              </a:buClr>
              <a:buSzPts val="1300"/>
              <a:buChar char="●"/>
            </a:pPr>
            <a:r>
              <a:rPr lang="en-US" sz="1300">
                <a:solidFill>
                  <a:schemeClr val="accent2"/>
                </a:solidFill>
                <a:highlight>
                  <a:schemeClr val="lt1"/>
                </a:highlight>
              </a:rPr>
              <a:t>Go to your </a:t>
            </a:r>
            <a:r>
              <a:rPr b="1" lang="en-US" sz="1300">
                <a:solidFill>
                  <a:schemeClr val="accent2"/>
                </a:solidFill>
                <a:highlight>
                  <a:schemeClr val="lt1"/>
                </a:highlight>
              </a:rPr>
              <a:t>index.html</a:t>
            </a:r>
            <a:r>
              <a:rPr lang="en-US" sz="1300">
                <a:solidFill>
                  <a:schemeClr val="accent2"/>
                </a:solidFill>
                <a:highlight>
                  <a:schemeClr val="lt1"/>
                </a:highlight>
              </a:rPr>
              <a:t> file, and inside the </a:t>
            </a:r>
            <a:r>
              <a:rPr b="1" lang="en-US" sz="1300">
                <a:solidFill>
                  <a:schemeClr val="accent2"/>
                </a:solidFill>
                <a:highlight>
                  <a:schemeClr val="lt1"/>
                </a:highlight>
                <a:latin typeface="Consolas"/>
                <a:ea typeface="Consolas"/>
                <a:cs typeface="Consolas"/>
                <a:sym typeface="Consolas"/>
              </a:rPr>
              <a:t>&lt;head&gt;</a:t>
            </a:r>
            <a:r>
              <a:rPr lang="en-US" sz="1300">
                <a:solidFill>
                  <a:schemeClr val="accent2"/>
                </a:solidFill>
                <a:highlight>
                  <a:schemeClr val="lt1"/>
                </a:highlight>
              </a:rPr>
              <a:t> tag, add a </a:t>
            </a:r>
            <a:r>
              <a:rPr b="1" lang="en-US" sz="1300">
                <a:solidFill>
                  <a:schemeClr val="accent2"/>
                </a:solidFill>
                <a:highlight>
                  <a:schemeClr val="lt1"/>
                </a:highlight>
                <a:latin typeface="Consolas"/>
                <a:ea typeface="Consolas"/>
                <a:cs typeface="Consolas"/>
                <a:sym typeface="Consolas"/>
              </a:rPr>
              <a:t>&lt;link&gt;</a:t>
            </a:r>
            <a:r>
              <a:rPr b="1" lang="en-US" sz="1300">
                <a:solidFill>
                  <a:schemeClr val="dk1"/>
                </a:solidFill>
                <a:highlight>
                  <a:schemeClr val="lt1"/>
                </a:highlight>
                <a:latin typeface="Century Gothic"/>
                <a:ea typeface="Century Gothic"/>
                <a:cs typeface="Century Gothic"/>
                <a:sym typeface="Century Gothic"/>
              </a:rPr>
              <a:t> </a:t>
            </a:r>
            <a:r>
              <a:rPr lang="en-US" sz="1300"/>
              <a:t>tag </a:t>
            </a:r>
            <a:endParaRPr sz="1300"/>
          </a:p>
          <a:p>
            <a:pPr indent="-247650" lvl="0" marL="342900" rtl="0" algn="l">
              <a:spcBef>
                <a:spcPts val="0"/>
              </a:spcBef>
              <a:spcAft>
                <a:spcPts val="0"/>
              </a:spcAft>
              <a:buClr>
                <a:schemeClr val="accent2"/>
              </a:buClr>
              <a:buSzPts val="1300"/>
              <a:buChar char="●"/>
            </a:pPr>
            <a:r>
              <a:rPr lang="en-US" sz="1300"/>
              <a:t>Use the </a:t>
            </a:r>
            <a:r>
              <a:rPr b="1" lang="en-US" sz="1300">
                <a:solidFill>
                  <a:srgbClr val="080808"/>
                </a:solidFill>
                <a:highlight>
                  <a:schemeClr val="lt1"/>
                </a:highlight>
                <a:latin typeface="Consolas"/>
                <a:ea typeface="Consolas"/>
                <a:cs typeface="Consolas"/>
                <a:sym typeface="Consolas"/>
              </a:rPr>
              <a:t>path</a:t>
            </a:r>
            <a:r>
              <a:rPr lang="en-US" sz="1300">
                <a:solidFill>
                  <a:srgbClr val="080808"/>
                </a:solidFill>
                <a:highlight>
                  <a:schemeClr val="lt1"/>
                </a:highlight>
                <a:latin typeface="Century Gothic"/>
                <a:ea typeface="Century Gothic"/>
                <a:cs typeface="Century Gothic"/>
                <a:sym typeface="Century Gothic"/>
              </a:rPr>
              <a:t> </a:t>
            </a:r>
            <a:r>
              <a:rPr lang="en-US" sz="1300"/>
              <a:t>of your</a:t>
            </a:r>
            <a:r>
              <a:rPr lang="en-US" sz="1300">
                <a:solidFill>
                  <a:srgbClr val="080808"/>
                </a:solidFill>
                <a:highlight>
                  <a:schemeClr val="lt1"/>
                </a:highlight>
                <a:latin typeface="Century Gothic"/>
                <a:ea typeface="Century Gothic"/>
                <a:cs typeface="Century Gothic"/>
                <a:sym typeface="Century Gothic"/>
              </a:rPr>
              <a:t> </a:t>
            </a:r>
            <a:r>
              <a:rPr b="1" lang="en-US" sz="1300">
                <a:solidFill>
                  <a:srgbClr val="080808"/>
                </a:solidFill>
                <a:highlight>
                  <a:schemeClr val="lt1"/>
                </a:highlight>
                <a:latin typeface="Consolas"/>
                <a:ea typeface="Consolas"/>
                <a:cs typeface="Consolas"/>
                <a:sym typeface="Consolas"/>
              </a:rPr>
              <a:t>index.html</a:t>
            </a:r>
            <a:r>
              <a:rPr lang="en-US" sz="1300">
                <a:solidFill>
                  <a:srgbClr val="080808"/>
                </a:solidFill>
                <a:highlight>
                  <a:schemeClr val="lt1"/>
                </a:highlight>
                <a:latin typeface="Century Gothic"/>
                <a:ea typeface="Century Gothic"/>
                <a:cs typeface="Century Gothic"/>
                <a:sym typeface="Century Gothic"/>
              </a:rPr>
              <a:t> </a:t>
            </a:r>
            <a:r>
              <a:rPr lang="en-US" sz="1300"/>
              <a:t>file for the</a:t>
            </a:r>
            <a:r>
              <a:rPr lang="en-US" sz="1300">
                <a:solidFill>
                  <a:srgbClr val="080808"/>
                </a:solidFill>
                <a:highlight>
                  <a:schemeClr val="lt1"/>
                </a:highlight>
                <a:latin typeface="Century Gothic"/>
                <a:ea typeface="Century Gothic"/>
                <a:cs typeface="Century Gothic"/>
                <a:sym typeface="Century Gothic"/>
              </a:rPr>
              <a:t> </a:t>
            </a:r>
            <a:r>
              <a:rPr b="1" lang="en-US" sz="1300">
                <a:solidFill>
                  <a:schemeClr val="accent2"/>
                </a:solidFill>
                <a:highlight>
                  <a:schemeClr val="lt1"/>
                </a:highlight>
                <a:latin typeface="Consolas"/>
                <a:ea typeface="Consolas"/>
                <a:cs typeface="Consolas"/>
                <a:sym typeface="Consolas"/>
              </a:rPr>
              <a:t>href</a:t>
            </a:r>
            <a:r>
              <a:rPr lang="en-US" sz="1300">
                <a:solidFill>
                  <a:srgbClr val="080808"/>
                </a:solidFill>
                <a:highlight>
                  <a:schemeClr val="lt1"/>
                </a:highlight>
                <a:latin typeface="Consolas"/>
                <a:ea typeface="Consolas"/>
                <a:cs typeface="Consolas"/>
                <a:sym typeface="Consolas"/>
              </a:rPr>
              <a:t> </a:t>
            </a:r>
            <a:r>
              <a:rPr lang="en-US" sz="1300"/>
              <a:t>attribute.</a:t>
            </a:r>
            <a:endParaRPr sz="1300"/>
          </a:p>
          <a:p>
            <a:pPr indent="-247650" lvl="1" marL="685800" rtl="0" algn="l">
              <a:spcBef>
                <a:spcPts val="0"/>
              </a:spcBef>
              <a:spcAft>
                <a:spcPts val="0"/>
              </a:spcAft>
              <a:buClr>
                <a:schemeClr val="accent2"/>
              </a:buClr>
              <a:buSzPts val="1300"/>
              <a:buChar char="○"/>
            </a:pPr>
            <a:r>
              <a:rPr lang="en-US" sz="1300">
                <a:solidFill>
                  <a:srgbClr val="080808"/>
                </a:solidFill>
                <a:highlight>
                  <a:schemeClr val="lt1"/>
                </a:highlight>
                <a:latin typeface="Consolas"/>
                <a:ea typeface="Consolas"/>
                <a:cs typeface="Consolas"/>
                <a:sym typeface="Consolas"/>
              </a:rPr>
              <a:t>&lt;</a:t>
            </a:r>
            <a:r>
              <a:rPr lang="en-US" sz="1300">
                <a:solidFill>
                  <a:srgbClr val="0033B3"/>
                </a:solidFill>
                <a:highlight>
                  <a:schemeClr val="lt1"/>
                </a:highlight>
                <a:latin typeface="Consolas"/>
                <a:ea typeface="Consolas"/>
                <a:cs typeface="Consolas"/>
                <a:sym typeface="Consolas"/>
              </a:rPr>
              <a:t>link </a:t>
            </a:r>
            <a:r>
              <a:rPr lang="en-US" sz="1300">
                <a:solidFill>
                  <a:srgbClr val="174AD4"/>
                </a:solidFill>
                <a:highlight>
                  <a:schemeClr val="lt1"/>
                </a:highlight>
                <a:latin typeface="Consolas"/>
                <a:ea typeface="Consolas"/>
                <a:cs typeface="Consolas"/>
                <a:sym typeface="Consolas"/>
              </a:rPr>
              <a:t>rel</a:t>
            </a:r>
            <a:r>
              <a:rPr lang="en-US" sz="1300">
                <a:solidFill>
                  <a:srgbClr val="067D17"/>
                </a:solidFill>
                <a:highlight>
                  <a:schemeClr val="lt1"/>
                </a:highlight>
                <a:latin typeface="Consolas"/>
                <a:ea typeface="Consolas"/>
                <a:cs typeface="Consolas"/>
                <a:sym typeface="Consolas"/>
              </a:rPr>
              <a:t>="stylesheet" </a:t>
            </a:r>
            <a:r>
              <a:rPr lang="en-US" sz="1300">
                <a:solidFill>
                  <a:srgbClr val="174AD4"/>
                </a:solidFill>
                <a:highlight>
                  <a:schemeClr val="lt1"/>
                </a:highlight>
                <a:latin typeface="Consolas"/>
                <a:ea typeface="Consolas"/>
                <a:cs typeface="Consolas"/>
                <a:sym typeface="Consolas"/>
              </a:rPr>
              <a:t>href</a:t>
            </a:r>
            <a:r>
              <a:rPr lang="en-US" sz="1300">
                <a:solidFill>
                  <a:srgbClr val="067D17"/>
                </a:solidFill>
                <a:highlight>
                  <a:schemeClr val="lt1"/>
                </a:highlight>
                <a:latin typeface="Consolas"/>
                <a:ea typeface="Consolas"/>
                <a:cs typeface="Consolas"/>
                <a:sym typeface="Consolas"/>
              </a:rPr>
              <a:t>=""</a:t>
            </a:r>
            <a:r>
              <a:rPr lang="en-US" sz="1300">
                <a:solidFill>
                  <a:srgbClr val="080808"/>
                </a:solidFill>
                <a:highlight>
                  <a:schemeClr val="lt1"/>
                </a:highlight>
                <a:latin typeface="Consolas"/>
                <a:ea typeface="Consolas"/>
                <a:cs typeface="Consolas"/>
                <a:sym typeface="Consolas"/>
              </a:rPr>
              <a:t>&gt;</a:t>
            </a:r>
            <a:endParaRPr sz="1300">
              <a:solidFill>
                <a:schemeClr val="dk1"/>
              </a:solidFill>
              <a:highlight>
                <a:srgbClr val="FFFFFF"/>
              </a:highlight>
              <a:latin typeface="Century Gothic"/>
              <a:ea typeface="Century Gothic"/>
              <a:cs typeface="Century Gothic"/>
              <a:sym typeface="Century Gothic"/>
            </a:endParaRPr>
          </a:p>
        </p:txBody>
      </p:sp>
      <p:sp>
        <p:nvSpPr>
          <p:cNvPr id="908" name="Google Shape;908;p9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6"/>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Activity: </a:t>
            </a:r>
            <a:r>
              <a:rPr lang="en-US"/>
              <a:t>External Style Sheets</a:t>
            </a:r>
            <a:endParaRPr/>
          </a:p>
        </p:txBody>
      </p:sp>
      <p:sp>
        <p:nvSpPr>
          <p:cNvPr id="915" name="Google Shape;915;p96"/>
          <p:cNvSpPr txBox="1"/>
          <p:nvPr>
            <p:ph idx="1" type="body"/>
          </p:nvPr>
        </p:nvSpPr>
        <p:spPr>
          <a:xfrm>
            <a:off x="490094" y="1560731"/>
            <a:ext cx="3831900" cy="2886000"/>
          </a:xfrm>
          <a:prstGeom prst="rect">
            <a:avLst/>
          </a:prstGeom>
          <a:solidFill>
            <a:srgbClr val="C9DAF8"/>
          </a:solidFill>
          <a:ln cap="flat" cmpd="sng" w="9525">
            <a:solidFill>
              <a:srgbClr val="000000"/>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US" sz="800">
                <a:latin typeface="Consolas"/>
                <a:ea typeface="Consolas"/>
                <a:cs typeface="Consolas"/>
                <a:sym typeface="Consolas"/>
              </a:rPr>
              <a:t>&lt;!DOCTYPE html&gt;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&lt;html&gt;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&lt;head&gt;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&lt;title&gt;My Example&lt;/title&gt;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&lt;link rel="stylesheet" href="style.css"&gt;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&lt;/head&gt;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&lt;body&gt;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&lt;h1&gt;External Styles&lt;/h1&gt;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&lt;p id="intro"&gt;Allow you to define styles for the whole website.&lt;/p&gt;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&lt;p class="colorful"&gt;This has a style applied via a class.&lt;/p&gt;</a:t>
            </a:r>
            <a:endParaRPr sz="800">
              <a:latin typeface="Consolas"/>
              <a:ea typeface="Consolas"/>
              <a:cs typeface="Consolas"/>
              <a:sym typeface="Consolas"/>
            </a:endParaRPr>
          </a:p>
          <a:p>
            <a:pPr indent="0" lvl="0" marL="0" rtl="0" algn="l">
              <a:spcBef>
                <a:spcPts val="0"/>
              </a:spcBef>
              <a:spcAft>
                <a:spcPts val="0"/>
              </a:spcAft>
              <a:buNone/>
            </a:pPr>
            <a:r>
              <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&lt;section&gt;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&lt;h1&gt;CSS Styles&lt;/h1&gt;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&lt;h2&gt;Different ways to apply CSS styles&lt;/h2&gt;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&lt;p&gt; 1)	Inline style &lt;/p&gt;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&lt;p&gt; 2)	Internal style sheet&lt;/p&gt;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&lt;p&gt; 3)	External style sheet &lt;/p&gt;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&lt;/section&gt;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    &lt;/body&gt;</a:t>
            </a:r>
            <a:endParaRPr sz="800">
              <a:latin typeface="Consolas"/>
              <a:ea typeface="Consolas"/>
              <a:cs typeface="Consolas"/>
              <a:sym typeface="Consolas"/>
            </a:endParaRPr>
          </a:p>
          <a:p>
            <a:pPr indent="0" lvl="0" marL="0" rtl="0" algn="l">
              <a:spcBef>
                <a:spcPts val="0"/>
              </a:spcBef>
              <a:spcAft>
                <a:spcPts val="0"/>
              </a:spcAft>
              <a:buNone/>
            </a:pPr>
            <a:r>
              <a:rPr lang="en-US" sz="800">
                <a:latin typeface="Consolas"/>
                <a:ea typeface="Consolas"/>
                <a:cs typeface="Consolas"/>
                <a:sym typeface="Consolas"/>
              </a:rPr>
              <a:t>&lt;/html&gt;</a:t>
            </a:r>
            <a:endParaRPr sz="800">
              <a:latin typeface="Consolas"/>
              <a:ea typeface="Consolas"/>
              <a:cs typeface="Consolas"/>
              <a:sym typeface="Consolas"/>
            </a:endParaRPr>
          </a:p>
          <a:p>
            <a:pPr indent="0" lvl="0" marL="0" rtl="0" algn="l">
              <a:spcBef>
                <a:spcPts val="0"/>
              </a:spcBef>
              <a:spcAft>
                <a:spcPts val="0"/>
              </a:spcAft>
              <a:buNone/>
            </a:pPr>
            <a:r>
              <a:t/>
            </a:r>
            <a:endParaRPr sz="700">
              <a:latin typeface="Consolas"/>
              <a:ea typeface="Consolas"/>
              <a:cs typeface="Consolas"/>
              <a:sym typeface="Consolas"/>
            </a:endParaRPr>
          </a:p>
        </p:txBody>
      </p:sp>
      <p:sp>
        <p:nvSpPr>
          <p:cNvPr id="916" name="Google Shape;916;p9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917" name="Google Shape;917;p96"/>
          <p:cNvSpPr txBox="1"/>
          <p:nvPr/>
        </p:nvSpPr>
        <p:spPr>
          <a:xfrm>
            <a:off x="4495500" y="1560731"/>
            <a:ext cx="4365900" cy="3016800"/>
          </a:xfrm>
          <a:prstGeom prst="rect">
            <a:avLst/>
          </a:prstGeom>
          <a:solidFill>
            <a:srgbClr val="D9D2E9"/>
          </a:solid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latin typeface="Consolas"/>
                <a:ea typeface="Consolas"/>
                <a:cs typeface="Consolas"/>
                <a:sym typeface="Consolas"/>
              </a:rPr>
              <a:t>body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background-color: darkslategrey;</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black;</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font-size: 1.1em;</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h1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coral;</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#intro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font-size: 1.3em;</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.colorful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orange;</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section { border: 5px solid black; padding: 10px; background-color:#dbfffe; }</a:t>
            </a:r>
            <a:endParaRPr sz="1100">
              <a:latin typeface="Consolas"/>
              <a:ea typeface="Consolas"/>
              <a:cs typeface="Consolas"/>
              <a:sym typeface="Consolas"/>
            </a:endParaRPr>
          </a:p>
        </p:txBody>
      </p:sp>
      <p:sp>
        <p:nvSpPr>
          <p:cNvPr id="918" name="Google Shape;918;p96"/>
          <p:cNvSpPr txBox="1"/>
          <p:nvPr/>
        </p:nvSpPr>
        <p:spPr>
          <a:xfrm>
            <a:off x="426019" y="1260581"/>
            <a:ext cx="38319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US" sz="1200"/>
              <a:t>Create </a:t>
            </a:r>
            <a:r>
              <a:rPr lang="en-US" sz="1200"/>
              <a:t>html</a:t>
            </a:r>
            <a:r>
              <a:rPr lang="en-US" sz="1200"/>
              <a:t> file and add the code below.</a:t>
            </a:r>
            <a:endParaRPr sz="1200"/>
          </a:p>
        </p:txBody>
      </p:sp>
      <p:sp>
        <p:nvSpPr>
          <p:cNvPr id="919" name="Google Shape;919;p96"/>
          <p:cNvSpPr txBox="1"/>
          <p:nvPr/>
        </p:nvSpPr>
        <p:spPr>
          <a:xfrm>
            <a:off x="4495500" y="1260581"/>
            <a:ext cx="43338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US" sz="1200"/>
              <a:t>Create a CSS file named style.css and add the code below.</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97"/>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CSS Comments</a:t>
            </a:r>
            <a:endParaRPr/>
          </a:p>
        </p:txBody>
      </p:sp>
      <p:sp>
        <p:nvSpPr>
          <p:cNvPr id="926" name="Google Shape;926;p97"/>
          <p:cNvSpPr txBox="1"/>
          <p:nvPr>
            <p:ph idx="1" type="body"/>
          </p:nvPr>
        </p:nvSpPr>
        <p:spPr>
          <a:xfrm>
            <a:off x="426019" y="1260581"/>
            <a:ext cx="8368200" cy="17475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US"/>
              <a:t>CSS comments are not displayed in the browser, but they can help document and organize your source code, as well as make it more readable.</a:t>
            </a:r>
            <a:endParaRPr/>
          </a:p>
          <a:p>
            <a:pPr indent="0" lvl="0" marL="0" rtl="0" algn="l">
              <a:spcBef>
                <a:spcPts val="800"/>
              </a:spcBef>
              <a:spcAft>
                <a:spcPts val="0"/>
              </a:spcAft>
              <a:buNone/>
            </a:pPr>
            <a:r>
              <a:rPr lang="en-US"/>
              <a:t>A CSS comment is placed inside the </a:t>
            </a:r>
            <a:r>
              <a:rPr b="1" lang="en-US" sz="1400">
                <a:solidFill>
                  <a:schemeClr val="accent2"/>
                </a:solidFill>
                <a:latin typeface="Consolas"/>
                <a:ea typeface="Consolas"/>
                <a:cs typeface="Consolas"/>
                <a:sym typeface="Consolas"/>
              </a:rPr>
              <a:t>&lt;style&gt;</a:t>
            </a:r>
            <a:r>
              <a:rPr lang="en-US" sz="1400">
                <a:solidFill>
                  <a:schemeClr val="dk1"/>
                </a:solidFill>
                <a:highlight>
                  <a:srgbClr val="FFFFFF"/>
                </a:highlight>
                <a:latin typeface="Verdana"/>
                <a:ea typeface="Verdana"/>
                <a:cs typeface="Verdana"/>
                <a:sym typeface="Verdana"/>
              </a:rPr>
              <a:t> </a:t>
            </a:r>
            <a:r>
              <a:rPr lang="en-US"/>
              <a:t>element, and starts with </a:t>
            </a:r>
            <a:r>
              <a:rPr b="1" lang="en-US" sz="1400">
                <a:solidFill>
                  <a:schemeClr val="accent2"/>
                </a:solidFill>
                <a:latin typeface="Consolas"/>
                <a:ea typeface="Consolas"/>
                <a:cs typeface="Consolas"/>
                <a:sym typeface="Consolas"/>
              </a:rPr>
              <a:t>/*</a:t>
            </a:r>
            <a:r>
              <a:rPr lang="en-US" sz="1400">
                <a:solidFill>
                  <a:schemeClr val="dk1"/>
                </a:solidFill>
                <a:highlight>
                  <a:srgbClr val="FFFFFF"/>
                </a:highlight>
              </a:rPr>
              <a:t> </a:t>
            </a:r>
            <a:r>
              <a:rPr lang="en-US"/>
              <a:t>and ends with</a:t>
            </a:r>
            <a:r>
              <a:rPr lang="en-US" sz="1400">
                <a:solidFill>
                  <a:schemeClr val="dk1"/>
                </a:solidFill>
                <a:highlight>
                  <a:srgbClr val="FFFFFF"/>
                </a:highlight>
              </a:rPr>
              <a:t> </a:t>
            </a:r>
            <a:r>
              <a:rPr b="1" lang="en-US" sz="1400">
                <a:solidFill>
                  <a:schemeClr val="accent2"/>
                </a:solidFill>
                <a:latin typeface="Consolas"/>
                <a:ea typeface="Consolas"/>
                <a:cs typeface="Consolas"/>
                <a:sym typeface="Consolas"/>
              </a:rPr>
              <a:t>*/</a:t>
            </a:r>
            <a:r>
              <a:rPr b="1" lang="en-US" sz="1400">
                <a:solidFill>
                  <a:schemeClr val="accent2"/>
                </a:solidFill>
              </a:rPr>
              <a:t>.</a:t>
            </a:r>
            <a:endParaRPr b="1" sz="1400">
              <a:solidFill>
                <a:srgbClr val="B45F06"/>
              </a:solidFill>
              <a:highlight>
                <a:schemeClr val="lt1"/>
              </a:highlight>
            </a:endParaRPr>
          </a:p>
          <a:p>
            <a:pPr indent="0" lvl="0" marL="342900" rtl="0" algn="l">
              <a:spcBef>
                <a:spcPts val="0"/>
              </a:spcBef>
              <a:spcAft>
                <a:spcPts val="0"/>
              </a:spcAft>
              <a:buClr>
                <a:schemeClr val="dk1"/>
              </a:buClr>
              <a:buSzPts val="800"/>
              <a:buFont typeface="Arial"/>
              <a:buNone/>
            </a:pPr>
            <a:r>
              <a:t/>
            </a:r>
            <a:endParaRPr sz="1400">
              <a:solidFill>
                <a:schemeClr val="dk1"/>
              </a:solidFill>
              <a:highlight>
                <a:schemeClr val="lt1"/>
              </a:highlight>
            </a:endParaRPr>
          </a:p>
          <a:p>
            <a:pPr indent="0" lvl="0" marL="0" rtl="0" algn="l">
              <a:spcBef>
                <a:spcPts val="0"/>
              </a:spcBef>
              <a:spcAft>
                <a:spcPts val="0"/>
              </a:spcAft>
              <a:buNone/>
            </a:pPr>
            <a:r>
              <a:rPr lang="en-US"/>
              <a:t>In CSS, for both single and multiples line comments, you only have to use</a:t>
            </a:r>
            <a:r>
              <a:rPr lang="en-US" sz="1400">
                <a:solidFill>
                  <a:schemeClr val="dk1"/>
                </a:solidFill>
                <a:highlight>
                  <a:schemeClr val="lt1"/>
                </a:highlight>
              </a:rPr>
              <a:t> </a:t>
            </a:r>
            <a:r>
              <a:rPr b="1" lang="en-US" sz="1400">
                <a:solidFill>
                  <a:schemeClr val="accent2"/>
                </a:solidFill>
                <a:latin typeface="Consolas"/>
                <a:ea typeface="Consolas"/>
                <a:cs typeface="Consolas"/>
                <a:sym typeface="Consolas"/>
              </a:rPr>
              <a:t>/*</a:t>
            </a:r>
            <a:r>
              <a:rPr lang="en-US" sz="1400">
                <a:solidFill>
                  <a:schemeClr val="dk1"/>
                </a:solidFill>
                <a:highlight>
                  <a:schemeClr val="lt1"/>
                </a:highlight>
              </a:rPr>
              <a:t> </a:t>
            </a:r>
            <a:r>
              <a:rPr lang="en-US"/>
              <a:t>at the beginning and </a:t>
            </a:r>
            <a:r>
              <a:rPr b="1" lang="en-US" sz="1400">
                <a:solidFill>
                  <a:schemeClr val="accent2"/>
                </a:solidFill>
                <a:latin typeface="Consolas"/>
                <a:ea typeface="Consolas"/>
                <a:cs typeface="Consolas"/>
                <a:sym typeface="Consolas"/>
              </a:rPr>
              <a:t>*/</a:t>
            </a:r>
            <a:r>
              <a:rPr lang="en-US" sz="1400">
                <a:solidFill>
                  <a:schemeClr val="dk1"/>
                </a:solidFill>
                <a:highlight>
                  <a:schemeClr val="lt1"/>
                </a:highlight>
              </a:rPr>
              <a:t> </a:t>
            </a:r>
            <a:r>
              <a:rPr lang="en-US"/>
              <a:t>at the end of the text you would like to make into a comment; you do not need to add comment indicators on every line.</a:t>
            </a:r>
            <a:endParaRPr/>
          </a:p>
        </p:txBody>
      </p:sp>
      <p:sp>
        <p:nvSpPr>
          <p:cNvPr id="927" name="Google Shape;927;p97"/>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928" name="Google Shape;928;p97"/>
          <p:cNvSpPr txBox="1"/>
          <p:nvPr/>
        </p:nvSpPr>
        <p:spPr>
          <a:xfrm>
            <a:off x="2360138" y="2857369"/>
            <a:ext cx="4423800" cy="20442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lnSpc>
                <a:spcPct val="115000"/>
              </a:lnSpc>
              <a:spcBef>
                <a:spcPts val="600"/>
              </a:spcBef>
              <a:spcAft>
                <a:spcPts val="0"/>
              </a:spcAft>
              <a:buNone/>
            </a:pPr>
            <a:r>
              <a:rPr lang="en-US" sz="1400">
                <a:solidFill>
                  <a:schemeClr val="dk1"/>
                </a:solidFill>
              </a:rPr>
              <a:t>Example</a:t>
            </a:r>
            <a:endParaRPr sz="1400">
              <a:solidFill>
                <a:schemeClr val="dk1"/>
              </a:solidFill>
            </a:endParaRPr>
          </a:p>
          <a:p>
            <a:pPr indent="0" lvl="0" marL="88900" marR="88900" rtl="0" algn="l">
              <a:lnSpc>
                <a:spcPct val="115000"/>
              </a:lnSpc>
              <a:spcBef>
                <a:spcPts val="600"/>
              </a:spcBef>
              <a:spcAft>
                <a:spcPts val="0"/>
              </a:spcAft>
              <a:buNone/>
            </a:pPr>
            <a:r>
              <a:rPr lang="en-US" sz="1300">
                <a:solidFill>
                  <a:srgbClr val="008000"/>
                </a:solidFill>
                <a:highlight>
                  <a:srgbClr val="D0E0E3"/>
                </a:highlight>
                <a:latin typeface="Consolas"/>
                <a:ea typeface="Consolas"/>
                <a:cs typeface="Consolas"/>
                <a:sym typeface="Consolas"/>
              </a:rPr>
              <a:t>/* This is a single-line comment */</a:t>
            </a:r>
            <a:endParaRPr sz="1300">
              <a:solidFill>
                <a:srgbClr val="008000"/>
              </a:solidFill>
              <a:highlight>
                <a:srgbClr val="D0E0E3"/>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rgbClr val="008000"/>
                </a:solidFill>
                <a:highlight>
                  <a:srgbClr val="D0E0E3"/>
                </a:highlight>
                <a:latin typeface="Consolas"/>
                <a:ea typeface="Consolas"/>
                <a:cs typeface="Consolas"/>
                <a:sym typeface="Consolas"/>
              </a:rPr>
              <a:t>/* This is a </a:t>
            </a:r>
            <a:endParaRPr sz="1300">
              <a:solidFill>
                <a:srgbClr val="008000"/>
              </a:solidFill>
              <a:highlight>
                <a:srgbClr val="D0E0E3"/>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rgbClr val="008000"/>
                </a:solidFill>
                <a:highlight>
                  <a:srgbClr val="D0E0E3"/>
                </a:highlight>
                <a:latin typeface="Consolas"/>
                <a:ea typeface="Consolas"/>
                <a:cs typeface="Consolas"/>
                <a:sym typeface="Consolas"/>
              </a:rPr>
              <a:t>multi-line</a:t>
            </a:r>
            <a:endParaRPr sz="1300">
              <a:solidFill>
                <a:srgbClr val="008000"/>
              </a:solidFill>
              <a:highlight>
                <a:srgbClr val="D0E0E3"/>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rgbClr val="008000"/>
                </a:solidFill>
                <a:highlight>
                  <a:srgbClr val="D0E0E3"/>
                </a:highlight>
                <a:latin typeface="Consolas"/>
                <a:ea typeface="Consolas"/>
                <a:cs typeface="Consolas"/>
                <a:sym typeface="Consolas"/>
              </a:rPr>
              <a:t>comment */</a:t>
            </a:r>
            <a:endParaRPr sz="1300">
              <a:solidFill>
                <a:srgbClr val="008000"/>
              </a:solidFill>
              <a:highlight>
                <a:srgbClr val="D0E0E3"/>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rgbClr val="A52A2A"/>
                </a:solidFill>
                <a:highlight>
                  <a:srgbClr val="FFFFFF"/>
                </a:highlight>
                <a:latin typeface="Consolas"/>
                <a:ea typeface="Consolas"/>
                <a:cs typeface="Consolas"/>
                <a:sym typeface="Consolas"/>
              </a:rPr>
              <a:t>p </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rgbClr val="FF0000"/>
                </a:solidFill>
                <a:highlight>
                  <a:srgbClr val="FFFFFF"/>
                </a:highlight>
                <a:latin typeface="Consolas"/>
                <a:ea typeface="Consolas"/>
                <a:cs typeface="Consolas"/>
                <a:sym typeface="Consolas"/>
              </a:rPr>
              <a:t>  color</a:t>
            </a:r>
            <a:r>
              <a:rPr lang="en-US" sz="1300">
                <a:solidFill>
                  <a:schemeClr val="dk1"/>
                </a:solidFill>
                <a:highlight>
                  <a:srgbClr val="FFFFFF"/>
                </a:highlight>
                <a:latin typeface="Consolas"/>
                <a:ea typeface="Consolas"/>
                <a:cs typeface="Consolas"/>
                <a:sym typeface="Consolas"/>
              </a:rPr>
              <a:t>:</a:t>
            </a:r>
            <a:r>
              <a:rPr lang="en-US" sz="1300">
                <a:solidFill>
                  <a:srgbClr val="0000CD"/>
                </a:solidFill>
                <a:highlight>
                  <a:srgbClr val="FFFFFF"/>
                </a:highlight>
                <a:latin typeface="Consolas"/>
                <a:ea typeface="Consolas"/>
                <a:cs typeface="Consolas"/>
                <a:sym typeface="Consolas"/>
              </a:rPr>
              <a:t> red</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88900" marR="88900" rtl="0" algn="l">
              <a:lnSpc>
                <a:spcPct val="115000"/>
              </a:lnSpc>
              <a:spcBef>
                <a:spcPts val="0"/>
              </a:spcBef>
              <a:spcAft>
                <a:spcPts val="0"/>
              </a:spcAft>
              <a:buNone/>
            </a:pP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Learning Objectives</a:t>
            </a:r>
            <a:endParaRPr/>
          </a:p>
        </p:txBody>
      </p:sp>
      <p:sp>
        <p:nvSpPr>
          <p:cNvPr id="772" name="Google Shape;772;p80"/>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0" lvl="0" marL="0" rtl="0" algn="l">
              <a:lnSpc>
                <a:spcPct val="105000"/>
              </a:lnSpc>
              <a:spcBef>
                <a:spcPts val="0"/>
              </a:spcBef>
              <a:spcAft>
                <a:spcPts val="0"/>
              </a:spcAft>
              <a:buNone/>
            </a:pPr>
            <a:r>
              <a:rPr lang="en-US">
                <a:solidFill>
                  <a:schemeClr val="accent2"/>
                </a:solidFill>
                <a:highlight>
                  <a:schemeClr val="lt1"/>
                </a:highlight>
              </a:rPr>
              <a:t>This lesson provides an overview of the basic and fundamental topics of Cascading Style Sheets (CSS) and their relation to HTML content. By the end of this lesson, learners will be able to:</a:t>
            </a:r>
            <a:endParaRPr>
              <a:solidFill>
                <a:schemeClr val="accent2"/>
              </a:solidFill>
              <a:highlight>
                <a:schemeClr val="lt1"/>
              </a:highlight>
            </a:endParaRPr>
          </a:p>
          <a:p>
            <a:pPr indent="-266700" lvl="1" marL="520700" rtl="0" algn="l">
              <a:lnSpc>
                <a:spcPct val="150000"/>
              </a:lnSpc>
              <a:spcBef>
                <a:spcPts val="1200"/>
              </a:spcBef>
              <a:spcAft>
                <a:spcPts val="0"/>
              </a:spcAft>
              <a:buClr>
                <a:schemeClr val="accent1"/>
              </a:buClr>
              <a:buSzPts val="1400"/>
              <a:buChar char="○"/>
            </a:pPr>
            <a:r>
              <a:rPr lang="en-US" sz="1400">
                <a:solidFill>
                  <a:schemeClr val="accent2"/>
                </a:solidFill>
                <a:highlight>
                  <a:schemeClr val="lt1"/>
                </a:highlight>
              </a:rPr>
              <a:t>Identify the Document Object Model (DOM) and its properties.</a:t>
            </a:r>
            <a:endParaRPr sz="1400">
              <a:solidFill>
                <a:schemeClr val="accent2"/>
              </a:solidFill>
              <a:highlight>
                <a:schemeClr val="lt1"/>
              </a:highlight>
            </a:endParaRPr>
          </a:p>
          <a:p>
            <a:pPr indent="-266700" lvl="1" marL="520700" rtl="0" algn="l">
              <a:lnSpc>
                <a:spcPct val="150000"/>
              </a:lnSpc>
              <a:spcBef>
                <a:spcPts val="0"/>
              </a:spcBef>
              <a:spcAft>
                <a:spcPts val="0"/>
              </a:spcAft>
              <a:buClr>
                <a:schemeClr val="accent1"/>
              </a:buClr>
              <a:buSzPts val="1400"/>
              <a:buChar char="○"/>
            </a:pPr>
            <a:r>
              <a:rPr lang="en-US" sz="1400">
                <a:solidFill>
                  <a:schemeClr val="accent2"/>
                </a:solidFill>
                <a:highlight>
                  <a:schemeClr val="lt1"/>
                </a:highlight>
              </a:rPr>
              <a:t>Use CSS selectors and HTML styling options.</a:t>
            </a:r>
            <a:endParaRPr sz="1400">
              <a:solidFill>
                <a:schemeClr val="accent2"/>
              </a:solidFill>
              <a:highlight>
                <a:schemeClr val="lt1"/>
              </a:highlight>
            </a:endParaRPr>
          </a:p>
          <a:p>
            <a:pPr indent="-266700" lvl="1" marL="520700" rtl="0" algn="l">
              <a:lnSpc>
                <a:spcPct val="150000"/>
              </a:lnSpc>
              <a:spcBef>
                <a:spcPts val="0"/>
              </a:spcBef>
              <a:spcAft>
                <a:spcPts val="0"/>
              </a:spcAft>
              <a:buClr>
                <a:schemeClr val="accent1"/>
              </a:buClr>
              <a:buSzPts val="1400"/>
              <a:buChar char="○"/>
            </a:pPr>
            <a:r>
              <a:rPr lang="en-US" sz="1400">
                <a:solidFill>
                  <a:schemeClr val="accent2"/>
                </a:solidFill>
                <a:highlight>
                  <a:schemeClr val="lt1"/>
                </a:highlight>
              </a:rPr>
              <a:t>Create HTML tables.</a:t>
            </a:r>
            <a:endParaRPr sz="1400">
              <a:solidFill>
                <a:schemeClr val="accent2"/>
              </a:solidFill>
              <a:highlight>
                <a:schemeClr val="lt1"/>
              </a:highlight>
            </a:endParaRPr>
          </a:p>
          <a:p>
            <a:pPr indent="-266700" lvl="1" marL="520700" rtl="0" algn="l">
              <a:lnSpc>
                <a:spcPct val="150000"/>
              </a:lnSpc>
              <a:spcBef>
                <a:spcPts val="0"/>
              </a:spcBef>
              <a:spcAft>
                <a:spcPts val="0"/>
              </a:spcAft>
              <a:buClr>
                <a:schemeClr val="accent1"/>
              </a:buClr>
              <a:buSzPts val="1400"/>
              <a:buChar char="○"/>
            </a:pPr>
            <a:r>
              <a:rPr lang="en-US" sz="1400">
                <a:solidFill>
                  <a:schemeClr val="accent2"/>
                </a:solidFill>
                <a:highlight>
                  <a:schemeClr val="lt1"/>
                </a:highlight>
              </a:rPr>
              <a:t>Create HTML forms.</a:t>
            </a:r>
            <a:endParaRPr sz="1400">
              <a:solidFill>
                <a:schemeClr val="accent2"/>
              </a:solidFill>
              <a:highlight>
                <a:schemeClr val="lt1"/>
              </a:highlight>
            </a:endParaRPr>
          </a:p>
          <a:p>
            <a:pPr indent="-266700" lvl="1" marL="520700" rtl="0" algn="l">
              <a:lnSpc>
                <a:spcPct val="150000"/>
              </a:lnSpc>
              <a:spcBef>
                <a:spcPts val="0"/>
              </a:spcBef>
              <a:spcAft>
                <a:spcPts val="0"/>
              </a:spcAft>
              <a:buClr>
                <a:schemeClr val="accent1"/>
              </a:buClr>
              <a:buSzPts val="1400"/>
              <a:buChar char="○"/>
            </a:pPr>
            <a:r>
              <a:rPr lang="en-US" sz="1400">
                <a:solidFill>
                  <a:schemeClr val="accent2"/>
                </a:solidFill>
                <a:highlight>
                  <a:schemeClr val="lt1"/>
                </a:highlight>
              </a:rPr>
              <a:t>Create an HTML navigation bar with CSS </a:t>
            </a:r>
            <a:r>
              <a:rPr lang="en-US" sz="1400">
                <a:solidFill>
                  <a:schemeClr val="accent2"/>
                </a:solidFill>
                <a:highlight>
                  <a:schemeClr val="lt1"/>
                </a:highlight>
              </a:rPr>
              <a:t>styling</a:t>
            </a:r>
            <a:r>
              <a:rPr lang="en-US" sz="1400">
                <a:solidFill>
                  <a:schemeClr val="accent2"/>
                </a:solidFill>
                <a:highlight>
                  <a:schemeClr val="lt1"/>
                </a:highlight>
              </a:rPr>
              <a:t>.</a:t>
            </a:r>
            <a:endParaRPr sz="1700">
              <a:solidFill>
                <a:schemeClr val="dk1"/>
              </a:solidFill>
            </a:endParaRPr>
          </a:p>
        </p:txBody>
      </p:sp>
      <p:sp>
        <p:nvSpPr>
          <p:cNvPr id="773" name="Google Shape;773;p8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98"/>
          <p:cNvSpPr txBox="1"/>
          <p:nvPr>
            <p:ph idx="1" type="body"/>
          </p:nvPr>
        </p:nvSpPr>
        <p:spPr>
          <a:xfrm>
            <a:off x="551006" y="1260581"/>
            <a:ext cx="8354400" cy="3593400"/>
          </a:xfrm>
          <a:prstGeom prst="rect">
            <a:avLst/>
          </a:prstGeom>
        </p:spPr>
        <p:txBody>
          <a:bodyPr anchorCtr="0" anchor="t" bIns="68575" lIns="68575" spcFirstLastPara="1" rIns="68575" wrap="square" tIns="68575">
            <a:noAutofit/>
          </a:bodyPr>
          <a:lstStyle/>
          <a:p>
            <a:pPr indent="-247650" lvl="0" marL="342900" rtl="0" algn="l">
              <a:spcBef>
                <a:spcPts val="0"/>
              </a:spcBef>
              <a:spcAft>
                <a:spcPts val="0"/>
              </a:spcAft>
              <a:buSzPts val="1300"/>
              <a:buChar char="➢"/>
            </a:pPr>
            <a:r>
              <a:rPr b="1" lang="en-US" sz="1300">
                <a:solidFill>
                  <a:srgbClr val="080808"/>
                </a:solidFill>
              </a:rPr>
              <a:t>Simple selectors:</a:t>
            </a:r>
            <a:r>
              <a:rPr lang="en-US" sz="1300">
                <a:solidFill>
                  <a:srgbClr val="080808"/>
                </a:solidFill>
              </a:rPr>
              <a:t> Selects one or more elements based on the element type –</a:t>
            </a:r>
            <a:r>
              <a:rPr b="1" lang="en-US" sz="1300">
                <a:solidFill>
                  <a:srgbClr val="080808"/>
                </a:solidFill>
              </a:rPr>
              <a:t> selector, class, or id.</a:t>
            </a:r>
            <a:endParaRPr b="1" sz="1300">
              <a:solidFill>
                <a:srgbClr val="080808"/>
              </a:solidFill>
            </a:endParaRPr>
          </a:p>
          <a:p>
            <a:pPr indent="-247650" lvl="1" marL="685800" rtl="0" algn="l">
              <a:spcBef>
                <a:spcPts val="600"/>
              </a:spcBef>
              <a:spcAft>
                <a:spcPts val="0"/>
              </a:spcAft>
              <a:buClr>
                <a:schemeClr val="accent4"/>
              </a:buClr>
              <a:buSzPts val="1300"/>
              <a:buChar char="○"/>
            </a:pPr>
            <a:r>
              <a:rPr b="1" lang="en-US" sz="1300">
                <a:solidFill>
                  <a:srgbClr val="080808"/>
                </a:solidFill>
              </a:rPr>
              <a:t>Combinators:</a:t>
            </a:r>
            <a:r>
              <a:rPr lang="en-US" sz="1300">
                <a:solidFill>
                  <a:srgbClr val="080808"/>
                </a:solidFill>
              </a:rPr>
              <a:t> Combines two or more selectors in useful </a:t>
            </a:r>
            <a:br>
              <a:rPr lang="en-US" sz="1300">
                <a:solidFill>
                  <a:srgbClr val="080808"/>
                </a:solidFill>
              </a:rPr>
            </a:br>
            <a:r>
              <a:rPr lang="en-US" sz="1300">
                <a:solidFill>
                  <a:srgbClr val="080808"/>
                </a:solidFill>
              </a:rPr>
              <a:t>ways for very specific selections (not exactly selectors).</a:t>
            </a:r>
            <a:br>
              <a:rPr lang="en-US" sz="1300">
                <a:solidFill>
                  <a:srgbClr val="080808"/>
                </a:solidFill>
              </a:rPr>
            </a:br>
            <a:r>
              <a:rPr lang="en-US" sz="1300">
                <a:solidFill>
                  <a:srgbClr val="080808"/>
                </a:solidFill>
              </a:rPr>
              <a:t>For example, you could select only paragraphs that are </a:t>
            </a:r>
            <a:br>
              <a:rPr lang="en-US" sz="1300">
                <a:solidFill>
                  <a:srgbClr val="080808"/>
                </a:solidFill>
              </a:rPr>
            </a:br>
            <a:r>
              <a:rPr lang="en-US" sz="1300">
                <a:solidFill>
                  <a:srgbClr val="080808"/>
                </a:solidFill>
              </a:rPr>
              <a:t>direct descendants of divs, or paragraphs that come </a:t>
            </a:r>
            <a:br>
              <a:rPr lang="en-US" sz="1300">
                <a:solidFill>
                  <a:srgbClr val="080808"/>
                </a:solidFill>
              </a:rPr>
            </a:br>
            <a:r>
              <a:rPr lang="en-US" sz="1300">
                <a:solidFill>
                  <a:srgbClr val="080808"/>
                </a:solidFill>
              </a:rPr>
              <a:t>directly after headings.</a:t>
            </a:r>
            <a:endParaRPr b="1" sz="1300">
              <a:solidFill>
                <a:srgbClr val="080808"/>
              </a:solidFill>
            </a:endParaRPr>
          </a:p>
          <a:p>
            <a:pPr indent="-247650" lvl="0" marL="342900" rtl="0" algn="l">
              <a:spcBef>
                <a:spcPts val="600"/>
              </a:spcBef>
              <a:spcAft>
                <a:spcPts val="0"/>
              </a:spcAft>
              <a:buSzPts val="1300"/>
              <a:buChar char="➢"/>
            </a:pPr>
            <a:r>
              <a:rPr b="1" lang="en-US" sz="1300">
                <a:solidFill>
                  <a:srgbClr val="080808"/>
                </a:solidFill>
              </a:rPr>
              <a:t>Attribute selectors:</a:t>
            </a:r>
            <a:r>
              <a:rPr lang="en-US" sz="1300">
                <a:solidFill>
                  <a:srgbClr val="080808"/>
                </a:solidFill>
              </a:rPr>
              <a:t> Selects one or more elements based on the attributes/attribute values.</a:t>
            </a:r>
            <a:endParaRPr sz="1300">
              <a:solidFill>
                <a:srgbClr val="080808"/>
              </a:solidFill>
            </a:endParaRPr>
          </a:p>
          <a:p>
            <a:pPr indent="-247650" lvl="0" marL="342900" rtl="0" algn="l">
              <a:spcBef>
                <a:spcPts val="600"/>
              </a:spcBef>
              <a:spcAft>
                <a:spcPts val="0"/>
              </a:spcAft>
              <a:buSzPts val="1300"/>
              <a:buChar char="➢"/>
            </a:pPr>
            <a:r>
              <a:rPr b="1" lang="en-US" sz="1300">
                <a:solidFill>
                  <a:srgbClr val="080808"/>
                </a:solidFill>
              </a:rPr>
              <a:t>Pseudo-classes:</a:t>
            </a:r>
            <a:r>
              <a:rPr lang="en-US" sz="1300">
                <a:solidFill>
                  <a:srgbClr val="080808"/>
                </a:solidFill>
              </a:rPr>
              <a:t> Matches one or more elements that exist in a certain state, such as an element that is being hovered over by the mouse pointer, a checkbox that is currently disabled or checked, or an element that is the first child of its parent in the DOM tree.</a:t>
            </a:r>
            <a:endParaRPr sz="1300">
              <a:solidFill>
                <a:srgbClr val="080808"/>
              </a:solidFill>
            </a:endParaRPr>
          </a:p>
          <a:p>
            <a:pPr indent="-247650" lvl="0" marL="342900" rtl="0" algn="l">
              <a:spcBef>
                <a:spcPts val="600"/>
              </a:spcBef>
              <a:spcAft>
                <a:spcPts val="0"/>
              </a:spcAft>
              <a:buSzPts val="1300"/>
              <a:buChar char="➢"/>
            </a:pPr>
            <a:r>
              <a:rPr b="1" lang="en-US" sz="1300">
                <a:solidFill>
                  <a:srgbClr val="080808"/>
                </a:solidFill>
              </a:rPr>
              <a:t>Pseudo-elements:</a:t>
            </a:r>
            <a:r>
              <a:rPr lang="en-US" sz="1300">
                <a:solidFill>
                  <a:srgbClr val="080808"/>
                </a:solidFill>
              </a:rPr>
              <a:t> Matches one or more parts of content that are in a certain position in relation to an element. For example, the first word of each paragraph, or generated content appearing just before an element.</a:t>
            </a:r>
            <a:endParaRPr sz="1300">
              <a:solidFill>
                <a:srgbClr val="080808"/>
              </a:solidFill>
            </a:endParaRPr>
          </a:p>
          <a:p>
            <a:pPr indent="-247650" lvl="0" marL="342900" rtl="0" algn="l">
              <a:spcBef>
                <a:spcPts val="600"/>
              </a:spcBef>
              <a:spcAft>
                <a:spcPts val="600"/>
              </a:spcAft>
              <a:buSzPts val="1300"/>
              <a:buChar char="➢"/>
            </a:pPr>
            <a:r>
              <a:rPr b="1" lang="en-US" sz="1300">
                <a:solidFill>
                  <a:srgbClr val="080808"/>
                </a:solidFill>
              </a:rPr>
              <a:t>Multiple selectors:</a:t>
            </a:r>
            <a:r>
              <a:rPr lang="en-US" sz="1300">
                <a:solidFill>
                  <a:srgbClr val="080808"/>
                </a:solidFill>
              </a:rPr>
              <a:t> Puts multiple selectors on the same CSS rule, separated by commas to apply a single set of declarations to all the elements selected by those selectors (not separate selectors).</a:t>
            </a:r>
            <a:endParaRPr b="1" sz="1600">
              <a:solidFill>
                <a:srgbClr val="080808"/>
              </a:solidFill>
            </a:endParaRPr>
          </a:p>
        </p:txBody>
      </p:sp>
      <p:sp>
        <p:nvSpPr>
          <p:cNvPr id="935" name="Google Shape;935;p98"/>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CSS </a:t>
            </a:r>
            <a:r>
              <a:rPr lang="en-US"/>
              <a:t>Selectors</a:t>
            </a:r>
            <a:endParaRPr/>
          </a:p>
        </p:txBody>
      </p:sp>
      <p:pic>
        <p:nvPicPr>
          <p:cNvPr id="936" name="Google Shape;936;p98"/>
          <p:cNvPicPr preferRelativeResize="0"/>
          <p:nvPr/>
        </p:nvPicPr>
        <p:blipFill rotWithShape="1">
          <a:blip r:embed="rId3">
            <a:alphaModFix/>
          </a:blip>
          <a:srcRect b="0" l="0" r="0" t="0"/>
          <a:stretch/>
        </p:blipFill>
        <p:spPr>
          <a:xfrm>
            <a:off x="5466029" y="1625681"/>
            <a:ext cx="3275127" cy="943763"/>
          </a:xfrm>
          <a:prstGeom prst="rect">
            <a:avLst/>
          </a:prstGeom>
          <a:noFill/>
          <a:ln>
            <a:noFill/>
          </a:ln>
        </p:spPr>
      </p:pic>
      <p:sp>
        <p:nvSpPr>
          <p:cNvPr id="937" name="Google Shape;937;p98"/>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9"/>
          <p:cNvSpPr txBox="1"/>
          <p:nvPr>
            <p:ph type="title"/>
          </p:nvPr>
        </p:nvSpPr>
        <p:spPr>
          <a:xfrm>
            <a:off x="471137" y="6593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Element </a:t>
            </a:r>
            <a:r>
              <a:rPr lang="en-US"/>
              <a:t>Type </a:t>
            </a:r>
            <a:r>
              <a:rPr lang="en-US"/>
              <a:t>Selectors</a:t>
            </a:r>
            <a:endParaRPr/>
          </a:p>
        </p:txBody>
      </p:sp>
      <p:sp>
        <p:nvSpPr>
          <p:cNvPr id="944" name="Google Shape;944;p99"/>
          <p:cNvSpPr txBox="1"/>
          <p:nvPr/>
        </p:nvSpPr>
        <p:spPr>
          <a:xfrm>
            <a:off x="564113" y="2686594"/>
            <a:ext cx="4330800" cy="22935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&lt;body&gt;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&lt;h1&gt;External Styles&lt;/h1&gt;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&lt;p&gt;Allow you to define styles for the whole website.&lt;/p&gt;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&lt;p&gt;This has a style applied via a class.&lt;/p&gt;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&lt;section&gt;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&lt;h1&gt;CSS Styles&lt;/h1&gt;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&lt;h2&gt;Different ways to apply CSS styles&lt;/h2&gt;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&lt;p&gt; 1)	Inline style &lt;/p&gt;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&lt;p&gt; 2)	Internal style sheet&lt;/p&gt;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&lt;p&gt; 3)	External style sheet &lt;/p&gt;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&lt;/section&gt;</a:t>
            </a:r>
            <a:endParaRPr sz="1000">
              <a:highlight>
                <a:srgbClr val="FFFFFF"/>
              </a:highlight>
              <a:latin typeface="Consolas"/>
              <a:ea typeface="Consolas"/>
              <a:cs typeface="Consolas"/>
              <a:sym typeface="Consolas"/>
            </a:endParaRPr>
          </a:p>
          <a:p>
            <a:pPr indent="0" lvl="0" marL="0" marR="139700" rtl="0" algn="l">
              <a:lnSpc>
                <a:spcPct val="100000"/>
              </a:lnSpc>
              <a:spcBef>
                <a:spcPts val="0"/>
              </a:spcBef>
              <a:spcAft>
                <a:spcPts val="0"/>
              </a:spcAft>
              <a:buNone/>
            </a:pPr>
            <a:r>
              <a:rPr lang="en-US" sz="1000">
                <a:highlight>
                  <a:srgbClr val="FFFFFF"/>
                </a:highlight>
                <a:latin typeface="Consolas"/>
                <a:ea typeface="Consolas"/>
                <a:cs typeface="Consolas"/>
                <a:sym typeface="Consolas"/>
              </a:rPr>
              <a:t>    &lt;/body&gt;</a:t>
            </a:r>
            <a:endParaRPr sz="1000">
              <a:highlight>
                <a:srgbClr val="FFFFFF"/>
              </a:highlight>
              <a:latin typeface="Consolas"/>
              <a:ea typeface="Consolas"/>
              <a:cs typeface="Consolas"/>
              <a:sym typeface="Consolas"/>
            </a:endParaRPr>
          </a:p>
        </p:txBody>
      </p:sp>
      <p:sp>
        <p:nvSpPr>
          <p:cNvPr id="945" name="Google Shape;945;p99"/>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946" name="Google Shape;946;p99"/>
          <p:cNvSpPr txBox="1"/>
          <p:nvPr>
            <p:ph idx="1" type="body"/>
          </p:nvPr>
        </p:nvSpPr>
        <p:spPr>
          <a:xfrm>
            <a:off x="564125" y="1189750"/>
            <a:ext cx="4330800" cy="14985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US" sz="1300">
                <a:solidFill>
                  <a:srgbClr val="202124"/>
                </a:solidFill>
                <a:highlight>
                  <a:srgbClr val="FFFFFF"/>
                </a:highlight>
              </a:rPr>
              <a:t>A </a:t>
            </a:r>
            <a:r>
              <a:rPr lang="en-US" sz="1300" u="sng">
                <a:solidFill>
                  <a:schemeClr val="hlink"/>
                </a:solidFill>
                <a:highlight>
                  <a:srgbClr val="FFFFFF"/>
                </a:highlight>
                <a:hlinkClick r:id="rId3"/>
              </a:rPr>
              <a:t>type selector</a:t>
            </a:r>
            <a:r>
              <a:rPr lang="en-US" sz="1300">
                <a:solidFill>
                  <a:srgbClr val="202124"/>
                </a:solidFill>
                <a:highlight>
                  <a:srgbClr val="FFFFFF"/>
                </a:highlight>
              </a:rPr>
              <a:t> is sometimes referred to as a tag name selector or element selector because it selects an HTML tag/element in your document.</a:t>
            </a:r>
            <a:endParaRPr sz="1300">
              <a:solidFill>
                <a:srgbClr val="1B1B1B"/>
              </a:solidFill>
              <a:highlight>
                <a:schemeClr val="lt1"/>
              </a:highlight>
            </a:endParaRPr>
          </a:p>
          <a:p>
            <a:pPr indent="0" lvl="0" marL="0" rtl="0" algn="l">
              <a:spcBef>
                <a:spcPts val="800"/>
              </a:spcBef>
              <a:spcAft>
                <a:spcPts val="0"/>
              </a:spcAft>
              <a:buNone/>
            </a:pPr>
            <a:r>
              <a:rPr lang="en-US" sz="1300">
                <a:solidFill>
                  <a:srgbClr val="1B1B1B"/>
                </a:solidFill>
                <a:highlight>
                  <a:schemeClr val="lt1"/>
                </a:highlight>
              </a:rPr>
              <a:t>The CSS </a:t>
            </a:r>
            <a:r>
              <a:rPr lang="en-US" sz="1300" u="sng">
                <a:solidFill>
                  <a:schemeClr val="hlink"/>
                </a:solidFill>
                <a:highlight>
                  <a:schemeClr val="lt1"/>
                </a:highlight>
                <a:hlinkClick r:id="rId4"/>
              </a:rPr>
              <a:t>type selector</a:t>
            </a:r>
            <a:r>
              <a:rPr lang="en-US" sz="1300">
                <a:solidFill>
                  <a:schemeClr val="accent4"/>
                </a:solidFill>
                <a:highlight>
                  <a:schemeClr val="lt1"/>
                </a:highlight>
              </a:rPr>
              <a:t> </a:t>
            </a:r>
            <a:r>
              <a:rPr lang="en-US" sz="1300">
                <a:solidFill>
                  <a:srgbClr val="1B1B1B"/>
                </a:solidFill>
                <a:highlight>
                  <a:schemeClr val="lt1"/>
                </a:highlight>
              </a:rPr>
              <a:t>matches elements by node name. In other words, it selects all elements of the given type within a document.</a:t>
            </a:r>
            <a:r>
              <a:rPr lang="en-US" sz="1300">
                <a:solidFill>
                  <a:srgbClr val="000000"/>
                </a:solidFill>
              </a:rPr>
              <a:t> </a:t>
            </a:r>
            <a:endParaRPr sz="1300"/>
          </a:p>
        </p:txBody>
      </p:sp>
      <p:sp>
        <p:nvSpPr>
          <p:cNvPr id="947" name="Google Shape;947;p99"/>
          <p:cNvSpPr txBox="1"/>
          <p:nvPr/>
        </p:nvSpPr>
        <p:spPr>
          <a:xfrm>
            <a:off x="5008625" y="1609288"/>
            <a:ext cx="3738000" cy="33708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&lt;style&gt;</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body{</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margin: 0;</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h1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color: red;</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font-size: 20px;</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h2 {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color: green;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p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color: yellow;</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    background-color: gray;</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t/>
            </a:r>
            <a:endParaRPr sz="1000">
              <a:highlight>
                <a:schemeClr val="lt1"/>
              </a:highlight>
              <a:latin typeface="Consolas"/>
              <a:ea typeface="Consolas"/>
              <a:cs typeface="Consolas"/>
              <a:sym typeface="Consolas"/>
            </a:endParaRPr>
          </a:p>
          <a:p>
            <a:pPr indent="0" lvl="0" marL="0" marR="139700" rtl="0" algn="l">
              <a:spcBef>
                <a:spcPts val="0"/>
              </a:spcBef>
              <a:spcAft>
                <a:spcPts val="0"/>
              </a:spcAft>
              <a:buNone/>
            </a:pPr>
            <a:r>
              <a:rPr lang="en-US" sz="1000">
                <a:highlight>
                  <a:schemeClr val="lt1"/>
                </a:highlight>
                <a:latin typeface="Consolas"/>
                <a:ea typeface="Consolas"/>
                <a:cs typeface="Consolas"/>
                <a:sym typeface="Consolas"/>
              </a:rPr>
              <a:t>&lt;/style&gt;</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0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Simple Selector: Combinators</a:t>
            </a:r>
            <a:endParaRPr/>
          </a:p>
        </p:txBody>
      </p:sp>
      <p:sp>
        <p:nvSpPr>
          <p:cNvPr id="954" name="Google Shape;954;p100"/>
          <p:cNvSpPr txBox="1"/>
          <p:nvPr>
            <p:ph idx="1" type="body"/>
          </p:nvPr>
        </p:nvSpPr>
        <p:spPr>
          <a:xfrm>
            <a:off x="523875" y="1290600"/>
            <a:ext cx="8186700" cy="3622500"/>
          </a:xfrm>
          <a:prstGeom prst="rect">
            <a:avLst/>
          </a:prstGeom>
        </p:spPr>
        <p:txBody>
          <a:bodyPr anchorCtr="0" anchor="t" bIns="68575" lIns="68575" spcFirstLastPara="1" rIns="68575" wrap="square" tIns="68575">
            <a:normAutofit fontScale="92500" lnSpcReduction="20000"/>
          </a:bodyPr>
          <a:lstStyle/>
          <a:p>
            <a:pPr indent="0" lvl="0" marL="0" rtl="0" algn="l">
              <a:lnSpc>
                <a:spcPct val="115000"/>
              </a:lnSpc>
              <a:spcBef>
                <a:spcPts val="600"/>
              </a:spcBef>
              <a:spcAft>
                <a:spcPts val="0"/>
              </a:spcAft>
              <a:buNone/>
            </a:pPr>
            <a:r>
              <a:rPr lang="en-US" sz="1700">
                <a:solidFill>
                  <a:srgbClr val="000000"/>
                </a:solidFill>
                <a:highlight>
                  <a:srgbClr val="FFFFFF"/>
                </a:highlight>
              </a:rPr>
              <a:t>A CSS selector can contain more than one simple selector. Between the simple selectors, we can include a </a:t>
            </a:r>
            <a:r>
              <a:rPr lang="en-US" sz="1700" u="sng">
                <a:solidFill>
                  <a:schemeClr val="accent5"/>
                </a:solidFill>
                <a:highlight>
                  <a:srgbClr val="FFFFFF"/>
                </a:highlight>
                <a:hlinkClick r:id="rId3">
                  <a:extLst>
                    <a:ext uri="{A12FA001-AC4F-418D-AE19-62706E023703}">
                      <ahyp:hlinkClr val="tx"/>
                    </a:ext>
                  </a:extLst>
                </a:hlinkClick>
              </a:rPr>
              <a:t>combinator</a:t>
            </a:r>
            <a:r>
              <a:rPr lang="en-US" sz="1700">
                <a:solidFill>
                  <a:srgbClr val="000000"/>
                </a:solidFill>
                <a:highlight>
                  <a:srgbClr val="FFFFFF"/>
                </a:highlight>
              </a:rPr>
              <a:t>. Combinators come in the following forms:</a:t>
            </a:r>
            <a:endParaRPr sz="1700">
              <a:solidFill>
                <a:srgbClr val="000000"/>
              </a:solidFill>
              <a:highlight>
                <a:srgbClr val="FFFFFF"/>
              </a:highlight>
            </a:endParaRPr>
          </a:p>
          <a:p>
            <a:pPr indent="-264953" lvl="0" marL="342900" rtl="0" algn="l">
              <a:lnSpc>
                <a:spcPct val="115000"/>
              </a:lnSpc>
              <a:spcBef>
                <a:spcPts val="800"/>
              </a:spcBef>
              <a:spcAft>
                <a:spcPts val="0"/>
              </a:spcAft>
              <a:buClr>
                <a:schemeClr val="accent4"/>
              </a:buClr>
              <a:buSzPct val="100000"/>
              <a:buChar char="➢"/>
            </a:pPr>
            <a:r>
              <a:rPr b="1" lang="en-US" sz="1700">
                <a:solidFill>
                  <a:srgbClr val="000000"/>
                </a:solidFill>
                <a:highlight>
                  <a:srgbClr val="FFFFFF"/>
                </a:highlight>
              </a:rPr>
              <a:t>Descendant -</a:t>
            </a:r>
            <a:r>
              <a:rPr lang="en-US" sz="1700">
                <a:solidFill>
                  <a:srgbClr val="000000"/>
                </a:solidFill>
                <a:highlight>
                  <a:srgbClr val="FFFFFF"/>
                </a:highlight>
              </a:rPr>
              <a:t> represented by a single space</a:t>
            </a:r>
            <a:r>
              <a:rPr lang="en-US" sz="1700">
                <a:solidFill>
                  <a:srgbClr val="000000"/>
                </a:solidFill>
                <a:highlight>
                  <a:schemeClr val="lt1"/>
                </a:highlight>
              </a:rPr>
              <a:t> </a:t>
            </a:r>
            <a:r>
              <a:rPr b="1" lang="en-US" sz="1700">
                <a:solidFill>
                  <a:srgbClr val="000000"/>
                </a:solidFill>
                <a:highlight>
                  <a:schemeClr val="lt1"/>
                </a:highlight>
                <a:latin typeface="Consolas"/>
                <a:ea typeface="Consolas"/>
                <a:cs typeface="Consolas"/>
                <a:sym typeface="Consolas"/>
              </a:rPr>
              <a:t>“</a:t>
            </a:r>
            <a:r>
              <a:rPr b="1" lang="en-US" sz="1700">
                <a:solidFill>
                  <a:srgbClr val="000000"/>
                </a:solidFill>
                <a:highlight>
                  <a:srgbClr val="D0E0E3"/>
                </a:highlight>
                <a:latin typeface="Consolas"/>
                <a:ea typeface="Consolas"/>
                <a:cs typeface="Consolas"/>
                <a:sym typeface="Consolas"/>
              </a:rPr>
              <a:t> </a:t>
            </a:r>
            <a:r>
              <a:rPr b="1" lang="en-US" sz="1700">
                <a:solidFill>
                  <a:srgbClr val="000000"/>
                </a:solidFill>
                <a:highlight>
                  <a:schemeClr val="lt1"/>
                </a:highlight>
                <a:latin typeface="Consolas"/>
                <a:ea typeface="Consolas"/>
                <a:cs typeface="Consolas"/>
                <a:sym typeface="Consolas"/>
              </a:rPr>
              <a:t>”</a:t>
            </a:r>
            <a:r>
              <a:rPr lang="en-US" sz="1700">
                <a:solidFill>
                  <a:srgbClr val="000000"/>
                </a:solidFill>
                <a:highlight>
                  <a:srgbClr val="FFFFFF"/>
                </a:highlight>
              </a:rPr>
              <a:t> between selectors, selects elements matched by the second selector if they have an ancestor element matching the first selector.</a:t>
            </a:r>
            <a:endParaRPr sz="1700">
              <a:solidFill>
                <a:srgbClr val="000000"/>
              </a:solidFill>
              <a:highlight>
                <a:srgbClr val="FFFFFF"/>
              </a:highlight>
            </a:endParaRPr>
          </a:p>
          <a:p>
            <a:pPr indent="-264953" lvl="0" marL="342900" rtl="0" algn="l">
              <a:lnSpc>
                <a:spcPct val="115000"/>
              </a:lnSpc>
              <a:spcBef>
                <a:spcPts val="800"/>
              </a:spcBef>
              <a:spcAft>
                <a:spcPts val="0"/>
              </a:spcAft>
              <a:buClr>
                <a:schemeClr val="accent4"/>
              </a:buClr>
              <a:buSzPct val="100000"/>
              <a:buChar char="➢"/>
            </a:pPr>
            <a:r>
              <a:rPr b="1" lang="en-US" sz="1700">
                <a:solidFill>
                  <a:srgbClr val="000000"/>
                </a:solidFill>
                <a:highlight>
                  <a:schemeClr val="lt1"/>
                </a:highlight>
              </a:rPr>
              <a:t>Child -</a:t>
            </a:r>
            <a:r>
              <a:rPr lang="en-US" sz="1700">
                <a:solidFill>
                  <a:srgbClr val="000000"/>
                </a:solidFill>
                <a:highlight>
                  <a:schemeClr val="lt1"/>
                </a:highlight>
              </a:rPr>
              <a:t> represented by a </a:t>
            </a:r>
            <a:r>
              <a:rPr b="1" lang="en-US" sz="1700">
                <a:solidFill>
                  <a:srgbClr val="000000"/>
                </a:solidFill>
                <a:highlight>
                  <a:srgbClr val="D0E0E3"/>
                </a:highlight>
                <a:latin typeface="Consolas"/>
                <a:ea typeface="Consolas"/>
                <a:cs typeface="Consolas"/>
                <a:sym typeface="Consolas"/>
              </a:rPr>
              <a:t>&gt;</a:t>
            </a:r>
            <a:r>
              <a:rPr lang="en-US" sz="1700">
                <a:solidFill>
                  <a:srgbClr val="000000"/>
                </a:solidFill>
                <a:highlight>
                  <a:schemeClr val="lt1"/>
                </a:highlight>
              </a:rPr>
              <a:t> between selectors, selects elements matched by the second selector if they are direct children of the element matching the first selector.</a:t>
            </a:r>
            <a:endParaRPr sz="1700">
              <a:solidFill>
                <a:srgbClr val="000000"/>
              </a:solidFill>
              <a:highlight>
                <a:schemeClr val="lt1"/>
              </a:highlight>
            </a:endParaRPr>
          </a:p>
          <a:p>
            <a:pPr indent="-264953" lvl="0" marL="342900" rtl="0" algn="l">
              <a:lnSpc>
                <a:spcPct val="115000"/>
              </a:lnSpc>
              <a:spcBef>
                <a:spcPts val="800"/>
              </a:spcBef>
              <a:spcAft>
                <a:spcPts val="0"/>
              </a:spcAft>
              <a:buClr>
                <a:schemeClr val="accent4"/>
              </a:buClr>
              <a:buSzPct val="100000"/>
              <a:buChar char="➢"/>
            </a:pPr>
            <a:r>
              <a:rPr b="1" lang="en-US" sz="1700">
                <a:solidFill>
                  <a:srgbClr val="000000"/>
                </a:solidFill>
                <a:highlight>
                  <a:schemeClr val="lt1"/>
                </a:highlight>
              </a:rPr>
              <a:t>Adjacent Sibling -</a:t>
            </a:r>
            <a:r>
              <a:rPr lang="en-US" sz="1700">
                <a:solidFill>
                  <a:srgbClr val="000000"/>
                </a:solidFill>
                <a:highlight>
                  <a:schemeClr val="lt1"/>
                </a:highlight>
              </a:rPr>
              <a:t> represented by a </a:t>
            </a:r>
            <a:r>
              <a:rPr b="1" lang="en-US" sz="1700">
                <a:solidFill>
                  <a:srgbClr val="000000"/>
                </a:solidFill>
                <a:highlight>
                  <a:srgbClr val="D0E0E3"/>
                </a:highlight>
                <a:latin typeface="Consolas"/>
                <a:ea typeface="Consolas"/>
                <a:cs typeface="Consolas"/>
                <a:sym typeface="Consolas"/>
              </a:rPr>
              <a:t>+</a:t>
            </a:r>
            <a:r>
              <a:rPr lang="en-US" sz="1700">
                <a:solidFill>
                  <a:srgbClr val="000000"/>
                </a:solidFill>
                <a:highlight>
                  <a:schemeClr val="lt1"/>
                </a:highlight>
              </a:rPr>
              <a:t> between selectors, selects elements matched by the second selector if they are </a:t>
            </a:r>
            <a:r>
              <a:rPr b="1" lang="en-US" sz="1700">
                <a:solidFill>
                  <a:srgbClr val="000000"/>
                </a:solidFill>
                <a:highlight>
                  <a:schemeClr val="lt1"/>
                </a:highlight>
              </a:rPr>
              <a:t>the next</a:t>
            </a:r>
            <a:r>
              <a:rPr lang="en-US" sz="1700">
                <a:solidFill>
                  <a:srgbClr val="000000"/>
                </a:solidFill>
                <a:highlight>
                  <a:schemeClr val="lt1"/>
                </a:highlight>
              </a:rPr>
              <a:t> sibling element of the element matching the first selector.</a:t>
            </a:r>
            <a:endParaRPr sz="1700">
              <a:solidFill>
                <a:srgbClr val="000000"/>
              </a:solidFill>
              <a:highlight>
                <a:schemeClr val="lt1"/>
              </a:highlight>
            </a:endParaRPr>
          </a:p>
          <a:p>
            <a:pPr indent="-264953" lvl="0" marL="342900" rtl="0" algn="l">
              <a:lnSpc>
                <a:spcPct val="115000"/>
              </a:lnSpc>
              <a:spcBef>
                <a:spcPts val="800"/>
              </a:spcBef>
              <a:spcAft>
                <a:spcPts val="800"/>
              </a:spcAft>
              <a:buClr>
                <a:schemeClr val="accent4"/>
              </a:buClr>
              <a:buSzPct val="100000"/>
              <a:buChar char="➢"/>
            </a:pPr>
            <a:r>
              <a:rPr b="1" lang="en-US" sz="1700">
                <a:solidFill>
                  <a:srgbClr val="000000"/>
                </a:solidFill>
                <a:highlight>
                  <a:schemeClr val="lt1"/>
                </a:highlight>
              </a:rPr>
              <a:t>General Sibling -</a:t>
            </a:r>
            <a:r>
              <a:rPr lang="en-US" sz="1700">
                <a:solidFill>
                  <a:srgbClr val="000000"/>
                </a:solidFill>
                <a:highlight>
                  <a:schemeClr val="lt1"/>
                </a:highlight>
              </a:rPr>
              <a:t> represented by a </a:t>
            </a:r>
            <a:r>
              <a:rPr b="1" lang="en-US" sz="1700">
                <a:solidFill>
                  <a:srgbClr val="000000"/>
                </a:solidFill>
                <a:highlight>
                  <a:srgbClr val="D0E0E3"/>
                </a:highlight>
                <a:latin typeface="Consolas"/>
                <a:ea typeface="Consolas"/>
                <a:cs typeface="Consolas"/>
                <a:sym typeface="Consolas"/>
              </a:rPr>
              <a:t>~</a:t>
            </a:r>
            <a:r>
              <a:rPr lang="en-US" sz="1700">
                <a:solidFill>
                  <a:srgbClr val="000000"/>
                </a:solidFill>
                <a:highlight>
                  <a:schemeClr val="lt1"/>
                </a:highlight>
              </a:rPr>
              <a:t> between selectors, selects elements matched by the second selector if they are </a:t>
            </a:r>
            <a:r>
              <a:rPr b="1" lang="en-US" sz="1700">
                <a:solidFill>
                  <a:srgbClr val="000000"/>
                </a:solidFill>
                <a:highlight>
                  <a:schemeClr val="lt1"/>
                </a:highlight>
              </a:rPr>
              <a:t>any</a:t>
            </a:r>
            <a:r>
              <a:rPr lang="en-US" sz="1700">
                <a:solidFill>
                  <a:srgbClr val="000000"/>
                </a:solidFill>
                <a:highlight>
                  <a:schemeClr val="lt1"/>
                </a:highlight>
              </a:rPr>
              <a:t> sibling element of the element matching the first selector.</a:t>
            </a:r>
            <a:endParaRPr sz="1700">
              <a:solidFill>
                <a:srgbClr val="000000"/>
              </a:solidFill>
              <a:highlight>
                <a:schemeClr val="lt1"/>
              </a:highlight>
            </a:endParaRPr>
          </a:p>
        </p:txBody>
      </p:sp>
      <p:sp>
        <p:nvSpPr>
          <p:cNvPr id="955" name="Google Shape;955;p10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01"/>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Combinators: Descendant Example</a:t>
            </a:r>
            <a:endParaRPr/>
          </a:p>
        </p:txBody>
      </p:sp>
      <p:sp>
        <p:nvSpPr>
          <p:cNvPr id="962" name="Google Shape;962;p101"/>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Descendant</a:t>
            </a:r>
            <a:r>
              <a:rPr b="1" lang="en-US" sz="1700">
                <a:highlight>
                  <a:schemeClr val="lt1"/>
                </a:highlight>
              </a:rPr>
              <a:t> Combinator </a:t>
            </a:r>
            <a:r>
              <a:rPr b="1" lang="en-US" sz="1700">
                <a:solidFill>
                  <a:schemeClr val="accent2"/>
                </a:solidFill>
              </a:rPr>
              <a:t>(</a:t>
            </a:r>
            <a:r>
              <a:rPr b="1" lang="en-US" sz="1700">
                <a:solidFill>
                  <a:schemeClr val="accent2"/>
                </a:solidFill>
                <a:latin typeface="Consolas"/>
                <a:ea typeface="Consolas"/>
                <a:cs typeface="Consolas"/>
                <a:sym typeface="Consolas"/>
              </a:rPr>
              <a:t> </a:t>
            </a:r>
            <a:r>
              <a:rPr b="1" lang="en-US" sz="1700">
                <a:solidFill>
                  <a:schemeClr val="accent2"/>
                </a:solidFill>
                <a:highlight>
                  <a:schemeClr val="lt1"/>
                </a:highlight>
              </a:rPr>
              <a:t>)</a:t>
            </a:r>
            <a:endParaRPr b="1" sz="1400">
              <a:solidFill>
                <a:schemeClr val="accent2"/>
              </a:solidFill>
              <a:highlight>
                <a:schemeClr val="lt1"/>
              </a:highlight>
            </a:endParaRPr>
          </a:p>
          <a:p>
            <a:pPr indent="0" lvl="0" marL="0" marR="0" rtl="0" algn="l">
              <a:lnSpc>
                <a:spcPct val="115000"/>
              </a:lnSpc>
              <a:spcBef>
                <a:spcPts val="800"/>
              </a:spcBef>
              <a:spcAft>
                <a:spcPts val="0"/>
              </a:spcAft>
              <a:buNone/>
            </a:pPr>
            <a:r>
              <a:rPr lang="en-US"/>
              <a:t>The</a:t>
            </a:r>
            <a:r>
              <a:rPr i="0" lang="en-US" u="none" cap="none" strike="noStrike">
                <a:solidFill>
                  <a:schemeClr val="dk1"/>
                </a:solidFill>
                <a:highlight>
                  <a:srgbClr val="FFFFFF"/>
                </a:highlight>
              </a:rPr>
              <a:t> </a:t>
            </a:r>
            <a:r>
              <a:rPr lang="en-US" u="sng">
                <a:solidFill>
                  <a:schemeClr val="hlink"/>
                </a:solidFill>
                <a:highlight>
                  <a:srgbClr val="FFFFFF"/>
                </a:highlight>
                <a:hlinkClick r:id="rId3"/>
              </a:rPr>
              <a:t>descendant combinator</a:t>
            </a:r>
            <a:r>
              <a:rPr lang="en-US">
                <a:solidFill>
                  <a:schemeClr val="accent2"/>
                </a:solidFill>
              </a:rPr>
              <a:t> (</a:t>
            </a:r>
            <a:r>
              <a:rPr b="1" lang="en-US">
                <a:solidFill>
                  <a:schemeClr val="accent2"/>
                </a:solidFill>
                <a:latin typeface="Consolas"/>
                <a:ea typeface="Consolas"/>
                <a:cs typeface="Consolas"/>
                <a:sym typeface="Consolas"/>
              </a:rPr>
              <a:t> </a:t>
            </a:r>
            <a:r>
              <a:rPr i="0" lang="en-US" u="none" cap="none" strike="noStrike">
                <a:solidFill>
                  <a:schemeClr val="accent2"/>
                </a:solidFill>
                <a:highlight>
                  <a:srgbClr val="FFFFFF"/>
                </a:highlight>
              </a:rPr>
              <a:t>) separates two selectors, and matches the second element only if it </a:t>
            </a:r>
            <a:r>
              <a:rPr lang="en-US">
                <a:solidFill>
                  <a:schemeClr val="accent2"/>
                </a:solidFill>
                <a:highlight>
                  <a:srgbClr val="FFFFFF"/>
                </a:highlight>
              </a:rPr>
              <a:t>is a descendant of the first element, regardless of depth</a:t>
            </a:r>
            <a:r>
              <a:rPr i="0" lang="en-US" u="none" cap="none" strike="noStrike">
                <a:solidFill>
                  <a:schemeClr val="accent2"/>
                </a:solidFill>
                <a:highlight>
                  <a:srgbClr val="FFFFFF"/>
                </a:highlight>
              </a:rPr>
              <a:t>.</a:t>
            </a:r>
            <a:endParaRPr>
              <a:solidFill>
                <a:schemeClr val="accent2"/>
              </a:solidFill>
              <a:highlight>
                <a:srgbClr val="FFFFFF"/>
              </a:highlight>
            </a:endParaRPr>
          </a:p>
          <a:p>
            <a:pPr indent="0" lvl="0" marL="0" rtl="0" algn="l">
              <a:lnSpc>
                <a:spcPct val="115000"/>
              </a:lnSpc>
              <a:spcBef>
                <a:spcPts val="800"/>
              </a:spcBef>
              <a:spcAft>
                <a:spcPts val="0"/>
              </a:spcAft>
              <a:buNone/>
            </a:pPr>
            <a:r>
              <a:rPr b="1" lang="en-US">
                <a:solidFill>
                  <a:schemeClr val="accent2"/>
                </a:solidFill>
                <a:highlight>
                  <a:schemeClr val="lt1"/>
                </a:highlight>
              </a:rPr>
              <a:t>In the example, </a:t>
            </a:r>
            <a:r>
              <a:rPr lang="en-US">
                <a:solidFill>
                  <a:schemeClr val="accent2"/>
                </a:solidFill>
                <a:highlight>
                  <a:srgbClr val="F1F1F1"/>
                </a:highlight>
                <a:latin typeface="Consolas"/>
                <a:ea typeface="Consolas"/>
                <a:cs typeface="Consolas"/>
                <a:sym typeface="Consolas"/>
              </a:rPr>
              <a:t>&lt;section&gt;</a:t>
            </a:r>
            <a:r>
              <a:rPr lang="en-US">
                <a:solidFill>
                  <a:schemeClr val="accent2"/>
                </a:solidFill>
                <a:highlight>
                  <a:schemeClr val="lt1"/>
                </a:highlight>
              </a:rPr>
              <a:t> is the parent element. The </a:t>
            </a:r>
            <a:r>
              <a:rPr lang="en-US">
                <a:solidFill>
                  <a:schemeClr val="accent2"/>
                </a:solidFill>
                <a:highlight>
                  <a:srgbClr val="F1F1F1"/>
                </a:highlight>
                <a:latin typeface="Consolas"/>
                <a:ea typeface="Consolas"/>
                <a:cs typeface="Consolas"/>
                <a:sym typeface="Consolas"/>
              </a:rPr>
              <a:t>&lt;p&gt;</a:t>
            </a:r>
            <a:r>
              <a:rPr lang="en-US">
                <a:solidFill>
                  <a:schemeClr val="accent2"/>
                </a:solidFill>
                <a:highlight>
                  <a:schemeClr val="lt1"/>
                </a:highlight>
              </a:rPr>
              <a:t> elements are descendants of the </a:t>
            </a:r>
            <a:r>
              <a:rPr lang="en-US">
                <a:solidFill>
                  <a:schemeClr val="accent2"/>
                </a:solidFill>
                <a:highlight>
                  <a:srgbClr val="F1F1F1"/>
                </a:highlight>
                <a:latin typeface="Consolas"/>
                <a:ea typeface="Consolas"/>
                <a:cs typeface="Consolas"/>
                <a:sym typeface="Consolas"/>
              </a:rPr>
              <a:t>&lt;section&gt;</a:t>
            </a:r>
            <a:r>
              <a:rPr lang="en-US">
                <a:solidFill>
                  <a:schemeClr val="accent2"/>
                </a:solidFill>
                <a:highlight>
                  <a:schemeClr val="lt1"/>
                </a:highlight>
              </a:rPr>
              <a:t> element. All </a:t>
            </a:r>
            <a:r>
              <a:rPr lang="en-US">
                <a:solidFill>
                  <a:schemeClr val="accent2"/>
                </a:solidFill>
                <a:highlight>
                  <a:srgbClr val="F1F1F1"/>
                </a:highlight>
                <a:latin typeface="Consolas"/>
                <a:ea typeface="Consolas"/>
                <a:cs typeface="Consolas"/>
                <a:sym typeface="Consolas"/>
              </a:rPr>
              <a:t>&lt;p&gt;</a:t>
            </a:r>
            <a:r>
              <a:rPr lang="en-US">
                <a:solidFill>
                  <a:schemeClr val="accent2"/>
                </a:solidFill>
                <a:highlight>
                  <a:schemeClr val="lt1"/>
                </a:highlight>
              </a:rPr>
              <a:t> elements will be affected</a:t>
            </a:r>
            <a:r>
              <a:rPr lang="en-US">
                <a:solidFill>
                  <a:schemeClr val="accent2"/>
                </a:solidFill>
                <a:highlight>
                  <a:srgbClr val="FFFFFF"/>
                </a:highlight>
              </a:rPr>
              <a:t>.</a:t>
            </a:r>
            <a:endParaRPr>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200" u="none" cap="none" strike="noStrike">
              <a:solidFill>
                <a:schemeClr val="accent2"/>
              </a:solidFill>
              <a:highlight>
                <a:srgbClr val="FFFFFF"/>
              </a:highlight>
            </a:endParaRPr>
          </a:p>
        </p:txBody>
      </p:sp>
      <p:sp>
        <p:nvSpPr>
          <p:cNvPr id="963" name="Google Shape;963;p101"/>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 </a:t>
            </a:r>
            <a:r>
              <a:rPr lang="en-US" sz="1400">
                <a:solidFill>
                  <a:srgbClr val="0033B3"/>
                </a:solidFill>
                <a:highlight>
                  <a:srgbClr val="FFFFFF"/>
                </a:highlight>
                <a:latin typeface="Consolas"/>
                <a:ea typeface="Consolas"/>
                <a:cs typeface="Consolas"/>
                <a:sym typeface="Consolas"/>
              </a:rPr>
              <a:t>p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color</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grey</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964" name="Google Shape;964;p101"/>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965" name="Google Shape;965;p101"/>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966" name="Google Shape;966;p101"/>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
        <p:nvSpPr>
          <p:cNvPr id="967" name="Google Shape;967;p101"/>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080808"/>
                </a:solidFill>
                <a:highlight>
                  <a:schemeClr val="lt1"/>
                </a:highlight>
                <a:latin typeface="Consolas"/>
                <a:ea typeface="Consolas"/>
                <a:cs typeface="Consolas"/>
                <a:sym typeface="Consolas"/>
              </a:rPr>
              <a:t>&lt;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080808"/>
                </a:solidFill>
                <a:highlight>
                  <a:schemeClr val="lt1"/>
                </a:highlight>
                <a:latin typeface="Consolas"/>
                <a:ea typeface="Consolas"/>
                <a:cs typeface="Consolas"/>
                <a:sym typeface="Consolas"/>
              </a:rPr>
              <a:t>&lt;/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02"/>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Combinators: Child Example</a:t>
            </a:r>
            <a:endParaRPr/>
          </a:p>
        </p:txBody>
      </p:sp>
      <p:sp>
        <p:nvSpPr>
          <p:cNvPr id="974" name="Google Shape;974;p102"/>
          <p:cNvSpPr txBox="1"/>
          <p:nvPr/>
        </p:nvSpPr>
        <p:spPr>
          <a:xfrm>
            <a:off x="564125" y="1332577"/>
            <a:ext cx="3838200" cy="35196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Child Combinator </a:t>
            </a:r>
            <a:r>
              <a:rPr b="1" lang="en-US" sz="1700">
                <a:solidFill>
                  <a:schemeClr val="accent2"/>
                </a:solidFill>
              </a:rPr>
              <a:t>(</a:t>
            </a:r>
            <a:r>
              <a:rPr b="1" lang="en-US" sz="1700">
                <a:solidFill>
                  <a:schemeClr val="accent2"/>
                </a:solidFill>
                <a:latin typeface="Consolas"/>
                <a:ea typeface="Consolas"/>
                <a:cs typeface="Consolas"/>
                <a:sym typeface="Consolas"/>
              </a:rPr>
              <a:t>&gt;</a:t>
            </a:r>
            <a:r>
              <a:rPr b="1" lang="en-US" sz="1700">
                <a:solidFill>
                  <a:schemeClr val="accent2"/>
                </a:solidFill>
                <a:highlight>
                  <a:schemeClr val="lt1"/>
                </a:highlight>
              </a:rPr>
              <a:t>)</a:t>
            </a:r>
            <a:endParaRPr b="1" sz="1400">
              <a:solidFill>
                <a:schemeClr val="accent2"/>
              </a:solidFill>
              <a:highlight>
                <a:schemeClr val="lt1"/>
              </a:highlight>
            </a:endParaRPr>
          </a:p>
          <a:p>
            <a:pPr indent="0" lvl="0" marL="0" marR="0" rtl="0" algn="l">
              <a:lnSpc>
                <a:spcPct val="115000"/>
              </a:lnSpc>
              <a:spcBef>
                <a:spcPts val="800"/>
              </a:spcBef>
              <a:spcAft>
                <a:spcPts val="0"/>
              </a:spcAft>
              <a:buNone/>
            </a:pPr>
            <a:r>
              <a:rPr lang="en-US" sz="1300"/>
              <a:t>The</a:t>
            </a:r>
            <a:r>
              <a:rPr i="0" lang="en-US" sz="1300" u="none" cap="none" strike="noStrike">
                <a:solidFill>
                  <a:schemeClr val="dk1"/>
                </a:solidFill>
                <a:highlight>
                  <a:srgbClr val="FFFFFF"/>
                </a:highlight>
              </a:rPr>
              <a:t> </a:t>
            </a:r>
            <a:r>
              <a:rPr lang="en-US" sz="1300" u="sng">
                <a:solidFill>
                  <a:schemeClr val="hlink"/>
                </a:solidFill>
                <a:highlight>
                  <a:srgbClr val="FFFFFF"/>
                </a:highlight>
                <a:hlinkClick r:id="rId3"/>
              </a:rPr>
              <a:t>child combinator</a:t>
            </a:r>
            <a:r>
              <a:rPr lang="en-US" sz="1300">
                <a:solidFill>
                  <a:schemeClr val="accent2"/>
                </a:solidFill>
              </a:rPr>
              <a:t> (</a:t>
            </a:r>
            <a:r>
              <a:rPr b="1" i="0" lang="en-US" sz="1300" u="none" cap="none" strike="noStrike">
                <a:solidFill>
                  <a:schemeClr val="accent2"/>
                </a:solidFill>
                <a:latin typeface="Consolas"/>
                <a:ea typeface="Consolas"/>
                <a:cs typeface="Consolas"/>
                <a:sym typeface="Consolas"/>
              </a:rPr>
              <a:t>+</a:t>
            </a:r>
            <a:r>
              <a:rPr i="0" lang="en-US" sz="1300" u="none" cap="none" strike="noStrike">
                <a:solidFill>
                  <a:schemeClr val="accent2"/>
                </a:solidFill>
                <a:highlight>
                  <a:srgbClr val="FFFFFF"/>
                </a:highlight>
              </a:rPr>
              <a:t>) separates two selectors</a:t>
            </a:r>
            <a:r>
              <a:rPr lang="en-US" sz="1300">
                <a:solidFill>
                  <a:schemeClr val="accent2"/>
                </a:solidFill>
                <a:highlight>
                  <a:srgbClr val="FFFFFF"/>
                </a:highlight>
              </a:rPr>
              <a:t>,</a:t>
            </a:r>
            <a:r>
              <a:rPr i="0" lang="en-US" sz="1300" u="none" cap="none" strike="noStrike">
                <a:solidFill>
                  <a:schemeClr val="accent2"/>
                </a:solidFill>
                <a:highlight>
                  <a:srgbClr val="FFFFFF"/>
                </a:highlight>
              </a:rPr>
              <a:t> and matches the second element only if it </a:t>
            </a:r>
            <a:r>
              <a:rPr lang="en-US" sz="1300">
                <a:solidFill>
                  <a:schemeClr val="accent2"/>
                </a:solidFill>
                <a:highlight>
                  <a:srgbClr val="FFFFFF"/>
                </a:highlight>
              </a:rPr>
              <a:t>is a child of the first element</a:t>
            </a:r>
            <a:r>
              <a:rPr i="0" lang="en-US" sz="1300" u="none" cap="none" strike="noStrike">
                <a:solidFill>
                  <a:schemeClr val="accent2"/>
                </a:solidFill>
                <a:highlight>
                  <a:srgbClr val="FFFFFF"/>
                </a:highlight>
              </a:rPr>
              <a:t>.</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chemeClr val="lt1"/>
                </a:highlight>
              </a:rPr>
              <a:t> is the parent element. The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 are children of the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chemeClr val="lt1"/>
                </a:highlight>
              </a:rPr>
              <a:t> element. Both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 will be affected</a:t>
            </a:r>
            <a:r>
              <a:rPr lang="en-US" sz="1300">
                <a:solidFill>
                  <a:schemeClr val="accent2"/>
                </a:solidFill>
                <a:highlight>
                  <a:srgbClr val="FFFFFF"/>
                </a:highlight>
              </a:rPr>
              <a:t>.</a:t>
            </a:r>
            <a:endParaRPr sz="1300">
              <a:solidFill>
                <a:schemeClr val="accent2"/>
              </a:solidFill>
              <a:highlight>
                <a:srgbClr val="FFFFFF"/>
              </a:highlight>
            </a:endParaRPr>
          </a:p>
          <a:p>
            <a:pPr indent="0" lvl="0" marL="0" rtl="0" algn="l">
              <a:lnSpc>
                <a:spcPct val="115000"/>
              </a:lnSpc>
              <a:spcBef>
                <a:spcPts val="800"/>
              </a:spcBef>
              <a:spcAft>
                <a:spcPts val="0"/>
              </a:spcAft>
              <a:buNone/>
            </a:pPr>
            <a:r>
              <a:rPr lang="en-US" sz="1300">
                <a:solidFill>
                  <a:schemeClr val="accent2"/>
                </a:solidFill>
                <a:highlight>
                  <a:srgbClr val="FFFFFF"/>
                </a:highlight>
              </a:rPr>
              <a:t>The </a:t>
            </a:r>
            <a:r>
              <a:rPr b="1" lang="en-US" sz="1300">
                <a:solidFill>
                  <a:schemeClr val="accent2"/>
                </a:solidFill>
                <a:highlight>
                  <a:srgbClr val="FFFFFF"/>
                </a:highlight>
              </a:rPr>
              <a:t>child</a:t>
            </a:r>
            <a:r>
              <a:rPr lang="en-US" sz="1300">
                <a:solidFill>
                  <a:schemeClr val="accent2"/>
                </a:solidFill>
                <a:highlight>
                  <a:srgbClr val="FFFFFF"/>
                </a:highlight>
              </a:rPr>
              <a:t> selector may seem similar to the </a:t>
            </a:r>
            <a:r>
              <a:rPr b="1" lang="en-US" sz="1300">
                <a:solidFill>
                  <a:schemeClr val="accent2"/>
                </a:solidFill>
                <a:highlight>
                  <a:srgbClr val="FFFFFF"/>
                </a:highlight>
              </a:rPr>
              <a:t>descendant </a:t>
            </a:r>
            <a:r>
              <a:rPr lang="en-US" sz="1300">
                <a:solidFill>
                  <a:schemeClr val="accent2"/>
                </a:solidFill>
                <a:highlight>
                  <a:srgbClr val="FFFFFF"/>
                </a:highlight>
              </a:rPr>
              <a:t>selector, but note that the </a:t>
            </a:r>
            <a:r>
              <a:rPr b="1" lang="en-US" sz="1300">
                <a:solidFill>
                  <a:schemeClr val="accent2"/>
                </a:solidFill>
                <a:highlight>
                  <a:srgbClr val="FFFFFF"/>
                </a:highlight>
              </a:rPr>
              <a:t>child </a:t>
            </a:r>
            <a:r>
              <a:rPr lang="en-US" sz="1300">
                <a:solidFill>
                  <a:schemeClr val="accent2"/>
                </a:solidFill>
                <a:highlight>
                  <a:srgbClr val="FFFFFF"/>
                </a:highlight>
              </a:rPr>
              <a:t>selector will only affect </a:t>
            </a:r>
            <a:r>
              <a:rPr b="1" lang="en-US" sz="1300">
                <a:solidFill>
                  <a:schemeClr val="accent2"/>
                </a:solidFill>
                <a:highlight>
                  <a:srgbClr val="FFFFFF"/>
                </a:highlight>
              </a:rPr>
              <a:t>direct children </a:t>
            </a:r>
            <a:r>
              <a:rPr lang="en-US" sz="1300">
                <a:solidFill>
                  <a:schemeClr val="accent2"/>
                </a:solidFill>
                <a:highlight>
                  <a:srgbClr val="FFFFFF"/>
                </a:highlight>
              </a:rPr>
              <a:t>of the parent element, while the </a:t>
            </a:r>
            <a:r>
              <a:rPr b="1" lang="en-US" sz="1300">
                <a:solidFill>
                  <a:schemeClr val="accent2"/>
                </a:solidFill>
                <a:highlight>
                  <a:srgbClr val="FFFFFF"/>
                </a:highlight>
              </a:rPr>
              <a:t>descendant </a:t>
            </a:r>
            <a:r>
              <a:rPr lang="en-US" sz="1300">
                <a:solidFill>
                  <a:schemeClr val="accent2"/>
                </a:solidFill>
                <a:highlight>
                  <a:srgbClr val="FFFFFF"/>
                </a:highlight>
              </a:rPr>
              <a:t>selector affects </a:t>
            </a:r>
            <a:r>
              <a:rPr b="1" lang="en-US" sz="1300">
                <a:solidFill>
                  <a:schemeClr val="accent2"/>
                </a:solidFill>
                <a:highlight>
                  <a:srgbClr val="FFFFFF"/>
                </a:highlight>
              </a:rPr>
              <a:t>all descendants </a:t>
            </a:r>
            <a:r>
              <a:rPr lang="en-US" sz="1300">
                <a:solidFill>
                  <a:schemeClr val="accent2"/>
                </a:solidFill>
                <a:highlight>
                  <a:srgbClr val="FFFFFF"/>
                </a:highlight>
              </a:rPr>
              <a:t>of the element, regardless of nesting.</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200" u="none" cap="none" strike="noStrike">
              <a:solidFill>
                <a:schemeClr val="accent2"/>
              </a:solidFill>
              <a:highlight>
                <a:srgbClr val="FFFFFF"/>
              </a:highlight>
            </a:endParaRPr>
          </a:p>
        </p:txBody>
      </p:sp>
      <p:sp>
        <p:nvSpPr>
          <p:cNvPr id="975" name="Google Shape;975;p102"/>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section </a:t>
            </a:r>
            <a:r>
              <a:rPr lang="en-US" sz="1400">
                <a:solidFill>
                  <a:srgbClr val="080808"/>
                </a:solidFill>
                <a:highlight>
                  <a:srgbClr val="FFFFFF"/>
                </a:highlight>
                <a:latin typeface="Consolas"/>
                <a:ea typeface="Consolas"/>
                <a:cs typeface="Consolas"/>
                <a:sym typeface="Consolas"/>
              </a:rPr>
              <a:t>&gt; </a:t>
            </a:r>
            <a:r>
              <a:rPr lang="en-US" sz="1400">
                <a:solidFill>
                  <a:srgbClr val="0033B3"/>
                </a:solidFill>
                <a:highlight>
                  <a:srgbClr val="FFFFFF"/>
                </a:highlight>
                <a:latin typeface="Consolas"/>
                <a:ea typeface="Consolas"/>
                <a:cs typeface="Consolas"/>
                <a:sym typeface="Consolas"/>
              </a:rPr>
              <a:t>p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color</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grey</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976" name="Google Shape;976;p10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977" name="Google Shape;977;p102"/>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978" name="Google Shape;978;p102"/>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
        <p:nvSpPr>
          <p:cNvPr id="979" name="Google Shape;979;p102"/>
          <p:cNvSpPr txBox="1"/>
          <p:nvPr/>
        </p:nvSpPr>
        <p:spPr>
          <a:xfrm>
            <a:off x="4506319" y="2886900"/>
            <a:ext cx="4315200" cy="16470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03"/>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Combinators: Adjacent Sibling Example</a:t>
            </a:r>
            <a:endParaRPr/>
          </a:p>
        </p:txBody>
      </p:sp>
      <p:sp>
        <p:nvSpPr>
          <p:cNvPr id="986" name="Google Shape;986;p103"/>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Adjacent Sibling Combinator </a:t>
            </a:r>
            <a:r>
              <a:rPr b="1" lang="en-US" sz="1700">
                <a:solidFill>
                  <a:schemeClr val="accent2"/>
                </a:solidFill>
              </a:rPr>
              <a:t>(</a:t>
            </a:r>
            <a:r>
              <a:rPr b="1" lang="en-US" sz="1700">
                <a:solidFill>
                  <a:schemeClr val="accent2"/>
                </a:solidFill>
                <a:latin typeface="Consolas"/>
                <a:ea typeface="Consolas"/>
                <a:cs typeface="Consolas"/>
                <a:sym typeface="Consolas"/>
              </a:rPr>
              <a:t>+</a:t>
            </a:r>
            <a:r>
              <a:rPr b="1" lang="en-US" sz="1700">
                <a:solidFill>
                  <a:schemeClr val="accent2"/>
                </a:solidFill>
                <a:highlight>
                  <a:schemeClr val="lt1"/>
                </a:highlight>
              </a:rPr>
              <a:t>)</a:t>
            </a:r>
            <a:endParaRPr b="1" sz="1400">
              <a:solidFill>
                <a:schemeClr val="accent2"/>
              </a:solidFill>
              <a:highlight>
                <a:schemeClr val="lt1"/>
              </a:highlight>
            </a:endParaRPr>
          </a:p>
          <a:p>
            <a:pPr indent="0" lvl="0" marL="0" marR="0" rtl="0" algn="l">
              <a:lnSpc>
                <a:spcPct val="115000"/>
              </a:lnSpc>
              <a:spcBef>
                <a:spcPts val="800"/>
              </a:spcBef>
              <a:spcAft>
                <a:spcPts val="0"/>
              </a:spcAft>
              <a:buNone/>
            </a:pPr>
            <a:r>
              <a:rPr lang="en-US" sz="1300"/>
              <a:t>The</a:t>
            </a:r>
            <a:r>
              <a:rPr i="0" lang="en-US" sz="1300" u="none" cap="none" strike="noStrike">
                <a:solidFill>
                  <a:schemeClr val="dk1"/>
                </a:solidFill>
                <a:highlight>
                  <a:srgbClr val="FFFFFF"/>
                </a:highlight>
              </a:rPr>
              <a:t> </a:t>
            </a:r>
            <a:r>
              <a:rPr i="0" lang="en-US" sz="1300" u="sng" cap="none" strike="noStrike">
                <a:solidFill>
                  <a:schemeClr val="hlink"/>
                </a:solidFill>
                <a:highlight>
                  <a:srgbClr val="FFFFFF"/>
                </a:highlight>
                <a:hlinkClick r:id="rId3"/>
              </a:rPr>
              <a:t>adjacent sibling combinator</a:t>
            </a:r>
            <a:r>
              <a:rPr lang="en-US" sz="1300">
                <a:solidFill>
                  <a:schemeClr val="accent2"/>
                </a:solidFill>
              </a:rPr>
              <a:t> (</a:t>
            </a:r>
            <a:r>
              <a:rPr b="1" i="0" lang="en-US" sz="1300" u="none" cap="none" strike="noStrike">
                <a:solidFill>
                  <a:schemeClr val="accent2"/>
                </a:solidFill>
                <a:latin typeface="Consolas"/>
                <a:ea typeface="Consolas"/>
                <a:cs typeface="Consolas"/>
                <a:sym typeface="Consolas"/>
              </a:rPr>
              <a:t>+</a:t>
            </a:r>
            <a:r>
              <a:rPr i="0" lang="en-US" sz="1300" u="none" cap="none" strike="noStrike">
                <a:solidFill>
                  <a:schemeClr val="accent2"/>
                </a:solidFill>
                <a:highlight>
                  <a:srgbClr val="FFFFFF"/>
                </a:highlight>
              </a:rPr>
              <a:t>) separates two selectors, and matches the second element only if it immediately follows the first element and both are children of the same parent element.</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chemeClr val="lt1"/>
                </a:highlight>
              </a:rPr>
              <a:t> is the parent element. </a:t>
            </a:r>
            <a:r>
              <a:rPr lang="en-US" sz="1300">
                <a:solidFill>
                  <a:schemeClr val="accent2"/>
                </a:solidFill>
                <a:highlight>
                  <a:srgbClr val="F1F1F1"/>
                </a:highlight>
                <a:latin typeface="Consolas"/>
                <a:ea typeface="Consolas"/>
                <a:cs typeface="Consolas"/>
                <a:sym typeface="Consolas"/>
              </a:rPr>
              <a:t>&lt;h2&gt;</a:t>
            </a:r>
            <a:r>
              <a:rPr lang="en-US" sz="1300">
                <a:solidFill>
                  <a:schemeClr val="accent2"/>
                </a:solidFill>
                <a:highlight>
                  <a:schemeClr val="lt1"/>
                </a:highlight>
              </a:rPr>
              <a:t> and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 are children of the same parent element. </a:t>
            </a:r>
            <a:r>
              <a:rPr lang="en-US" sz="1300">
                <a:solidFill>
                  <a:schemeClr val="accent2"/>
                </a:solidFill>
                <a:highlight>
                  <a:srgbClr val="F1F1F1"/>
                </a:highlight>
                <a:latin typeface="Consolas"/>
                <a:ea typeface="Consolas"/>
                <a:cs typeface="Consolas"/>
                <a:sym typeface="Consolas"/>
              </a:rPr>
              <a:t>&lt;h2&gt;</a:t>
            </a:r>
            <a:r>
              <a:rPr lang="en-US" sz="1300">
                <a:solidFill>
                  <a:schemeClr val="accent2"/>
                </a:solidFill>
                <a:highlight>
                  <a:srgbClr val="FFFFFF"/>
                </a:highlight>
              </a:rPr>
              <a:t> immediately precedes the first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rgbClr val="FFFFFF"/>
                </a:highlight>
              </a:rPr>
              <a:t> element, but not the second, so only the first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 will be affected</a:t>
            </a:r>
            <a:r>
              <a:rPr lang="en-US" sz="1300">
                <a:solidFill>
                  <a:schemeClr val="accent2"/>
                </a:solidFill>
                <a:highlight>
                  <a:srgbClr val="FFFFFF"/>
                </a:highlight>
              </a:rPr>
              <a:t>.</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200" u="none" cap="none" strike="noStrike">
              <a:solidFill>
                <a:schemeClr val="accent2"/>
              </a:solidFill>
              <a:highlight>
                <a:srgbClr val="FFFFFF"/>
              </a:highlight>
            </a:endParaRPr>
          </a:p>
        </p:txBody>
      </p:sp>
      <p:sp>
        <p:nvSpPr>
          <p:cNvPr id="987" name="Google Shape;987;p103"/>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h2 </a:t>
            </a:r>
            <a:r>
              <a:rPr lang="en-US" sz="1400">
                <a:solidFill>
                  <a:srgbClr val="080808"/>
                </a:solidFill>
                <a:highlight>
                  <a:srgbClr val="FFFFFF"/>
                </a:highlight>
                <a:latin typeface="Consolas"/>
                <a:ea typeface="Consolas"/>
                <a:cs typeface="Consolas"/>
                <a:sym typeface="Consolas"/>
              </a:rPr>
              <a:t>+ </a:t>
            </a:r>
            <a:r>
              <a:rPr lang="en-US" sz="1400">
                <a:solidFill>
                  <a:srgbClr val="0033B3"/>
                </a:solidFill>
                <a:highlight>
                  <a:srgbClr val="FFFFFF"/>
                </a:highlight>
                <a:latin typeface="Consolas"/>
                <a:ea typeface="Consolas"/>
                <a:cs typeface="Consolas"/>
                <a:sym typeface="Consolas"/>
              </a:rPr>
              <a:t>p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color</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grey</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988" name="Google Shape;988;p10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989" name="Google Shape;989;p103"/>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990" name="Google Shape;990;p103"/>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
        <p:nvSpPr>
          <p:cNvPr id="991" name="Google Shape;991;p103"/>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&gt;Separator div does affect adjacent siblings.&lt;/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04"/>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Combinators: General Sibling Example</a:t>
            </a:r>
            <a:endParaRPr/>
          </a:p>
        </p:txBody>
      </p:sp>
      <p:sp>
        <p:nvSpPr>
          <p:cNvPr id="998" name="Google Shape;998;p104"/>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General </a:t>
            </a:r>
            <a:r>
              <a:rPr b="1" lang="en-US" sz="1700">
                <a:highlight>
                  <a:schemeClr val="lt1"/>
                </a:highlight>
              </a:rPr>
              <a:t>Sibling Combinator </a:t>
            </a:r>
            <a:r>
              <a:rPr b="1" lang="en-US" sz="1700">
                <a:solidFill>
                  <a:schemeClr val="accent2"/>
                </a:solidFill>
              </a:rPr>
              <a:t>(</a:t>
            </a:r>
            <a:r>
              <a:rPr b="1" lang="en-US" sz="1700">
                <a:solidFill>
                  <a:schemeClr val="accent2"/>
                </a:solidFill>
                <a:latin typeface="Consolas"/>
                <a:ea typeface="Consolas"/>
                <a:cs typeface="Consolas"/>
                <a:sym typeface="Consolas"/>
              </a:rPr>
              <a:t>~</a:t>
            </a:r>
            <a:r>
              <a:rPr b="1" lang="en-US" sz="1700">
                <a:solidFill>
                  <a:schemeClr val="accent2"/>
                </a:solidFill>
                <a:highlight>
                  <a:schemeClr val="lt1"/>
                </a:highlight>
              </a:rPr>
              <a:t>)</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lang="en-US" sz="1300" u="sng">
                <a:solidFill>
                  <a:schemeClr val="accent5"/>
                </a:solidFill>
                <a:hlinkClick r:id="rId3">
                  <a:extLst>
                    <a:ext uri="{A12FA001-AC4F-418D-AE19-62706E023703}">
                      <ahyp:hlinkClr val="tx"/>
                    </a:ext>
                  </a:extLst>
                </a:hlinkClick>
              </a:rPr>
              <a:t>general sibling combinator</a:t>
            </a:r>
            <a:r>
              <a:rPr lang="en-US" sz="1300">
                <a:solidFill>
                  <a:srgbClr val="222222"/>
                </a:solidFill>
              </a:rPr>
              <a:t> </a:t>
            </a:r>
            <a:r>
              <a:rPr b="1" lang="en-US" sz="1300">
                <a:solidFill>
                  <a:srgbClr val="222222"/>
                </a:solidFill>
              </a:rPr>
              <a:t>(</a:t>
            </a:r>
            <a:r>
              <a:rPr b="1" lang="en-US" sz="1300">
                <a:solidFill>
                  <a:srgbClr val="222222"/>
                </a:solidFill>
                <a:latin typeface="Consolas"/>
                <a:ea typeface="Consolas"/>
                <a:cs typeface="Consolas"/>
                <a:sym typeface="Consolas"/>
              </a:rPr>
              <a:t>~</a:t>
            </a:r>
            <a:r>
              <a:rPr b="1" lang="en-US" sz="1300">
                <a:solidFill>
                  <a:srgbClr val="222222"/>
                </a:solidFill>
              </a:rPr>
              <a:t>) </a:t>
            </a:r>
            <a:r>
              <a:rPr lang="en-US" sz="1300">
                <a:solidFill>
                  <a:srgbClr val="222222"/>
                </a:solidFill>
              </a:rPr>
              <a:t>separates two selectors and matches the second element only if it follows the first element (though not necessarily immediately), and both are children of the same parent element.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chemeClr val="lt1"/>
                </a:highlight>
              </a:rPr>
              <a:t> is the parent element. </a:t>
            </a:r>
            <a:r>
              <a:rPr lang="en-US" sz="1300">
                <a:solidFill>
                  <a:schemeClr val="accent2"/>
                </a:solidFill>
                <a:highlight>
                  <a:srgbClr val="F1F1F1"/>
                </a:highlight>
                <a:latin typeface="Consolas"/>
                <a:ea typeface="Consolas"/>
                <a:cs typeface="Consolas"/>
                <a:sym typeface="Consolas"/>
              </a:rPr>
              <a:t>&lt;h2&gt;</a:t>
            </a:r>
            <a:r>
              <a:rPr lang="en-US" sz="1300">
                <a:solidFill>
                  <a:schemeClr val="accent2"/>
                </a:solidFill>
                <a:highlight>
                  <a:schemeClr val="lt1"/>
                </a:highlight>
              </a:rPr>
              <a:t> and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 are children of the same parent element. </a:t>
            </a:r>
            <a:r>
              <a:rPr lang="en-US" sz="1300">
                <a:solidFill>
                  <a:schemeClr val="accent2"/>
                </a:solidFill>
                <a:highlight>
                  <a:srgbClr val="F1F1F1"/>
                </a:highlight>
                <a:latin typeface="Consolas"/>
                <a:ea typeface="Consolas"/>
                <a:cs typeface="Consolas"/>
                <a:sym typeface="Consolas"/>
              </a:rPr>
              <a:t>&lt;h2&gt;</a:t>
            </a:r>
            <a:r>
              <a:rPr lang="en-US" sz="1300">
                <a:solidFill>
                  <a:schemeClr val="accent2"/>
                </a:solidFill>
                <a:highlight>
                  <a:srgbClr val="FFFFFF"/>
                </a:highlight>
              </a:rPr>
              <a:t> precedes both of the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rgbClr val="FFFFFF"/>
                </a:highlight>
              </a:rPr>
              <a:t> elements, so they will both be affected.</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300" u="none" cap="none" strike="noStrike">
              <a:solidFill>
                <a:schemeClr val="accent2"/>
              </a:solidFill>
              <a:highlight>
                <a:srgbClr val="FFFFFF"/>
              </a:highlight>
            </a:endParaRPr>
          </a:p>
        </p:txBody>
      </p:sp>
      <p:sp>
        <p:nvSpPr>
          <p:cNvPr id="999" name="Google Shape;999;p104"/>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h2 </a:t>
            </a:r>
            <a:r>
              <a:rPr lang="en-US" sz="1400">
                <a:solidFill>
                  <a:srgbClr val="080808"/>
                </a:solidFill>
                <a:highlight>
                  <a:srgbClr val="FFFFFF"/>
                </a:highlight>
                <a:latin typeface="Consolas"/>
                <a:ea typeface="Consolas"/>
                <a:cs typeface="Consolas"/>
                <a:sym typeface="Consolas"/>
              </a:rPr>
              <a:t>~</a:t>
            </a:r>
            <a:r>
              <a:rPr lang="en-US" sz="1400">
                <a:solidFill>
                  <a:srgbClr val="080808"/>
                </a:solidFill>
                <a:highlight>
                  <a:srgbClr val="FFFFFF"/>
                </a:highlight>
                <a:latin typeface="Consolas"/>
                <a:ea typeface="Consolas"/>
                <a:cs typeface="Consolas"/>
                <a:sym typeface="Consolas"/>
              </a:rPr>
              <a:t> </a:t>
            </a:r>
            <a:r>
              <a:rPr lang="en-US" sz="1400">
                <a:solidFill>
                  <a:srgbClr val="0033B3"/>
                </a:solidFill>
                <a:highlight>
                  <a:srgbClr val="FFFFFF"/>
                </a:highlight>
                <a:latin typeface="Consolas"/>
                <a:ea typeface="Consolas"/>
                <a:cs typeface="Consolas"/>
                <a:sym typeface="Consolas"/>
              </a:rPr>
              <a:t>p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color</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grey</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1000" name="Google Shape;1000;p104"/>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&gt;Separator div does not affect general siblings.&lt;/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
        <p:nvSpPr>
          <p:cNvPr id="1001" name="Google Shape;1001;p10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02" name="Google Shape;1002;p104"/>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003" name="Google Shape;1003;p104"/>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5"/>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Simple Selectors: CSS “class” and “id”</a:t>
            </a:r>
            <a:endParaRPr/>
          </a:p>
        </p:txBody>
      </p:sp>
      <p:sp>
        <p:nvSpPr>
          <p:cNvPr id="1010" name="Google Shape;1010;p10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011" name="Google Shape;1011;p105"/>
          <p:cNvSpPr txBox="1"/>
          <p:nvPr>
            <p:ph idx="1" type="body"/>
          </p:nvPr>
        </p:nvSpPr>
        <p:spPr>
          <a:xfrm>
            <a:off x="570675" y="1275619"/>
            <a:ext cx="8007000" cy="3644100"/>
          </a:xfrm>
          <a:prstGeom prst="rect">
            <a:avLst/>
          </a:prstGeom>
        </p:spPr>
        <p:txBody>
          <a:bodyPr anchorCtr="0" anchor="t" bIns="68575" lIns="68575" spcFirstLastPara="1" rIns="68575" wrap="square" tIns="68575">
            <a:normAutofit/>
          </a:bodyPr>
          <a:lstStyle/>
          <a:p>
            <a:pPr indent="0" lvl="0" marL="0" rtl="0" algn="l">
              <a:lnSpc>
                <a:spcPct val="95000"/>
              </a:lnSpc>
              <a:spcBef>
                <a:spcPts val="0"/>
              </a:spcBef>
              <a:spcAft>
                <a:spcPts val="0"/>
              </a:spcAft>
              <a:buNone/>
            </a:pPr>
            <a:r>
              <a:rPr lang="en-US">
                <a:solidFill>
                  <a:srgbClr val="000000"/>
                </a:solidFill>
              </a:rPr>
              <a:t>CSS </a:t>
            </a:r>
            <a:r>
              <a:rPr b="1" lang="en-US">
                <a:solidFill>
                  <a:srgbClr val="000000"/>
                </a:solidFill>
              </a:rPr>
              <a:t>class (</a:t>
            </a:r>
            <a:r>
              <a:rPr b="1" lang="en-US">
                <a:solidFill>
                  <a:srgbClr val="000000"/>
                </a:solidFill>
                <a:latin typeface="Consolas"/>
                <a:ea typeface="Consolas"/>
                <a:cs typeface="Consolas"/>
                <a:sym typeface="Consolas"/>
              </a:rPr>
              <a:t>.</a:t>
            </a:r>
            <a:r>
              <a:rPr b="1" lang="en-US">
                <a:solidFill>
                  <a:srgbClr val="000000"/>
                </a:solidFill>
              </a:rPr>
              <a:t>) </a:t>
            </a:r>
            <a:r>
              <a:rPr lang="en-US">
                <a:solidFill>
                  <a:srgbClr val="000000"/>
                </a:solidFill>
              </a:rPr>
              <a:t>and </a:t>
            </a:r>
            <a:r>
              <a:rPr b="1" lang="en-US">
                <a:solidFill>
                  <a:srgbClr val="000000"/>
                </a:solidFill>
              </a:rPr>
              <a:t>id (</a:t>
            </a:r>
            <a:r>
              <a:rPr b="1" lang="en-US">
                <a:solidFill>
                  <a:srgbClr val="000000"/>
                </a:solidFill>
                <a:latin typeface="Consolas"/>
                <a:ea typeface="Consolas"/>
                <a:cs typeface="Consolas"/>
                <a:sym typeface="Consolas"/>
              </a:rPr>
              <a:t>#</a:t>
            </a:r>
            <a:r>
              <a:rPr b="1" lang="en-US">
                <a:solidFill>
                  <a:srgbClr val="000000"/>
                </a:solidFill>
              </a:rPr>
              <a:t>)</a:t>
            </a:r>
            <a:r>
              <a:rPr lang="en-US">
                <a:solidFill>
                  <a:srgbClr val="000000"/>
                </a:solidFill>
              </a:rPr>
              <a:t> are the most common forms of selectors you can use to style HTML pages. The best part about </a:t>
            </a:r>
            <a:r>
              <a:rPr b="1" lang="en-US">
                <a:solidFill>
                  <a:srgbClr val="000000"/>
                </a:solidFill>
              </a:rPr>
              <a:t>class</a:t>
            </a:r>
            <a:r>
              <a:rPr lang="en-US">
                <a:solidFill>
                  <a:srgbClr val="000000"/>
                </a:solidFill>
              </a:rPr>
              <a:t> and </a:t>
            </a:r>
            <a:r>
              <a:rPr b="1" lang="en-US">
                <a:solidFill>
                  <a:srgbClr val="000000"/>
                </a:solidFill>
              </a:rPr>
              <a:t>id </a:t>
            </a:r>
            <a:r>
              <a:rPr lang="en-US">
                <a:solidFill>
                  <a:srgbClr val="000000"/>
                </a:solidFill>
              </a:rPr>
              <a:t>is that you can customize the name of the selector as long as you follow the syntax rules. </a:t>
            </a:r>
            <a:r>
              <a:rPr lang="en-US">
                <a:solidFill>
                  <a:srgbClr val="000000"/>
                </a:solidFill>
              </a:rPr>
              <a:t>Class and id are attributes that you can assign to any HTML element to give it a custom value. For example:</a:t>
            </a:r>
            <a:endParaRPr>
              <a:solidFill>
                <a:srgbClr val="000000"/>
              </a:solidFill>
            </a:endParaRPr>
          </a:p>
          <a:p>
            <a:pPr indent="0" lvl="0" marL="0" rtl="0" algn="l">
              <a:lnSpc>
                <a:spcPct val="95000"/>
              </a:lnSpc>
              <a:spcBef>
                <a:spcPts val="800"/>
              </a:spcBef>
              <a:spcAft>
                <a:spcPts val="0"/>
              </a:spcAft>
              <a:buNone/>
            </a:pPr>
            <a:r>
              <a:rPr b="1" lang="en-US">
                <a:solidFill>
                  <a:srgbClr val="000000"/>
                </a:solidFill>
                <a:latin typeface="Consolas"/>
                <a:ea typeface="Consolas"/>
                <a:cs typeface="Consolas"/>
                <a:sym typeface="Consolas"/>
              </a:rPr>
              <a:t>&lt;</a:t>
            </a:r>
            <a:r>
              <a:rPr b="1" lang="en-US">
                <a:solidFill>
                  <a:srgbClr val="980000"/>
                </a:solidFill>
                <a:latin typeface="Consolas"/>
                <a:ea typeface="Consolas"/>
                <a:cs typeface="Consolas"/>
                <a:sym typeface="Consolas"/>
              </a:rPr>
              <a:t>p</a:t>
            </a:r>
            <a:r>
              <a:rPr b="1" lang="en-US">
                <a:solidFill>
                  <a:srgbClr val="000000"/>
                </a:solidFill>
                <a:latin typeface="Consolas"/>
                <a:ea typeface="Consolas"/>
                <a:cs typeface="Consolas"/>
                <a:sym typeface="Consolas"/>
              </a:rPr>
              <a:t> </a:t>
            </a:r>
            <a:r>
              <a:rPr b="1" lang="en-US">
                <a:solidFill>
                  <a:srgbClr val="FF0000"/>
                </a:solidFill>
                <a:latin typeface="Consolas"/>
                <a:ea typeface="Consolas"/>
                <a:cs typeface="Consolas"/>
                <a:sym typeface="Consolas"/>
              </a:rPr>
              <a:t>class</a:t>
            </a:r>
            <a:r>
              <a:rPr b="1" lang="en-US">
                <a:solidFill>
                  <a:srgbClr val="000000"/>
                </a:solidFill>
                <a:latin typeface="Consolas"/>
                <a:ea typeface="Consolas"/>
                <a:cs typeface="Consolas"/>
                <a:sym typeface="Consolas"/>
              </a:rPr>
              <a:t>=“param”&gt; … &lt;/</a:t>
            </a:r>
            <a:r>
              <a:rPr b="1" lang="en-US">
                <a:solidFill>
                  <a:srgbClr val="980000"/>
                </a:solidFill>
                <a:latin typeface="Consolas"/>
                <a:ea typeface="Consolas"/>
                <a:cs typeface="Consolas"/>
                <a:sym typeface="Consolas"/>
              </a:rPr>
              <a:t>p</a:t>
            </a:r>
            <a:r>
              <a:rPr b="1" lang="en-US">
                <a:solidFill>
                  <a:srgbClr val="000000"/>
                </a:solidFill>
                <a:latin typeface="Consolas"/>
                <a:ea typeface="Consolas"/>
                <a:cs typeface="Consolas"/>
                <a:sym typeface="Consolas"/>
              </a:rPr>
              <a:t>&gt;</a:t>
            </a:r>
            <a:br>
              <a:rPr b="1" lang="en-US">
                <a:solidFill>
                  <a:srgbClr val="000000"/>
                </a:solidFill>
                <a:latin typeface="Consolas"/>
                <a:ea typeface="Consolas"/>
                <a:cs typeface="Consolas"/>
                <a:sym typeface="Consolas"/>
              </a:rPr>
            </a:br>
            <a:r>
              <a:rPr b="1" lang="en-US">
                <a:solidFill>
                  <a:srgbClr val="000000"/>
                </a:solidFill>
                <a:latin typeface="Consolas"/>
                <a:ea typeface="Consolas"/>
                <a:cs typeface="Consolas"/>
                <a:sym typeface="Consolas"/>
              </a:rPr>
              <a:t>&lt;</a:t>
            </a:r>
            <a:r>
              <a:rPr b="1" lang="en-US">
                <a:solidFill>
                  <a:srgbClr val="980000"/>
                </a:solidFill>
                <a:latin typeface="Consolas"/>
                <a:ea typeface="Consolas"/>
                <a:cs typeface="Consolas"/>
                <a:sym typeface="Consolas"/>
              </a:rPr>
              <a:t>div</a:t>
            </a:r>
            <a:r>
              <a:rPr b="1" lang="en-US">
                <a:solidFill>
                  <a:srgbClr val="000000"/>
                </a:solidFill>
                <a:latin typeface="Consolas"/>
                <a:ea typeface="Consolas"/>
                <a:cs typeface="Consolas"/>
                <a:sym typeface="Consolas"/>
              </a:rPr>
              <a:t> </a:t>
            </a:r>
            <a:r>
              <a:rPr b="1" lang="en-US">
                <a:solidFill>
                  <a:srgbClr val="FF0000"/>
                </a:solidFill>
                <a:latin typeface="Consolas"/>
                <a:ea typeface="Consolas"/>
                <a:cs typeface="Consolas"/>
                <a:sym typeface="Consolas"/>
              </a:rPr>
              <a:t>id</a:t>
            </a:r>
            <a:r>
              <a:rPr b="1" lang="en-US">
                <a:solidFill>
                  <a:srgbClr val="000000"/>
                </a:solidFill>
                <a:latin typeface="Consolas"/>
                <a:ea typeface="Consolas"/>
                <a:cs typeface="Consolas"/>
                <a:sym typeface="Consolas"/>
              </a:rPr>
              <a:t>=“main_container”&gt; … &lt;/</a:t>
            </a:r>
            <a:r>
              <a:rPr b="1" lang="en-US">
                <a:solidFill>
                  <a:srgbClr val="980000"/>
                </a:solidFill>
                <a:latin typeface="Consolas"/>
                <a:ea typeface="Consolas"/>
                <a:cs typeface="Consolas"/>
                <a:sym typeface="Consolas"/>
              </a:rPr>
              <a:t>div</a:t>
            </a:r>
            <a:r>
              <a:rPr b="1" lang="en-US">
                <a:solidFill>
                  <a:srgbClr val="000000"/>
                </a:solidFill>
                <a:latin typeface="Consolas"/>
                <a:ea typeface="Consolas"/>
                <a:cs typeface="Consolas"/>
                <a:sym typeface="Consolas"/>
              </a:rPr>
              <a:t>&gt;</a:t>
            </a:r>
            <a:endParaRPr>
              <a:solidFill>
                <a:srgbClr val="000000"/>
              </a:solidFill>
            </a:endParaRPr>
          </a:p>
          <a:p>
            <a:pPr indent="0" lvl="0" marL="0" rtl="0" algn="l">
              <a:lnSpc>
                <a:spcPct val="95000"/>
              </a:lnSpc>
              <a:spcBef>
                <a:spcPts val="800"/>
              </a:spcBef>
              <a:spcAft>
                <a:spcPts val="0"/>
              </a:spcAft>
              <a:buNone/>
            </a:pPr>
            <a:r>
              <a:rPr lang="en-US">
                <a:solidFill>
                  <a:srgbClr val="000000"/>
                </a:solidFill>
              </a:rPr>
              <a:t>CSS classes are meant to style one or many elements, while id is meant to target a single HTML element only. </a:t>
            </a:r>
            <a:r>
              <a:rPr lang="en-US">
                <a:solidFill>
                  <a:srgbClr val="000000"/>
                </a:solidFill>
              </a:rPr>
              <a:t>These custom values can be anything you like; however, make sure to follow these conventions when naming a </a:t>
            </a:r>
            <a:r>
              <a:rPr b="1" lang="en-US">
                <a:solidFill>
                  <a:srgbClr val="000000"/>
                </a:solidFill>
              </a:rPr>
              <a:t>class</a:t>
            </a:r>
            <a:r>
              <a:rPr lang="en-US">
                <a:solidFill>
                  <a:srgbClr val="000000"/>
                </a:solidFill>
              </a:rPr>
              <a:t> or </a:t>
            </a:r>
            <a:r>
              <a:rPr b="1" lang="en-US">
                <a:solidFill>
                  <a:srgbClr val="000000"/>
                </a:solidFill>
              </a:rPr>
              <a:t>id</a:t>
            </a:r>
            <a:r>
              <a:rPr lang="en-US">
                <a:solidFill>
                  <a:srgbClr val="000000"/>
                </a:solidFill>
              </a:rPr>
              <a:t>:</a:t>
            </a:r>
            <a:endParaRPr>
              <a:solidFill>
                <a:srgbClr val="000000"/>
              </a:solidFill>
            </a:endParaRPr>
          </a:p>
          <a:p>
            <a:pPr indent="-254000" lvl="0" marL="342900" rtl="0" algn="l">
              <a:lnSpc>
                <a:spcPct val="95000"/>
              </a:lnSpc>
              <a:spcBef>
                <a:spcPts val="800"/>
              </a:spcBef>
              <a:spcAft>
                <a:spcPts val="0"/>
              </a:spcAft>
              <a:buClr>
                <a:schemeClr val="accent4"/>
              </a:buClr>
              <a:buSzPts val="1400"/>
              <a:buChar char="➢"/>
            </a:pPr>
            <a:r>
              <a:rPr lang="en-US">
                <a:solidFill>
                  <a:srgbClr val="000000"/>
                </a:solidFill>
              </a:rPr>
              <a:t>Use a descriptive name that starts with a letter or an underscore, never a number or special character.</a:t>
            </a:r>
            <a:endParaRPr>
              <a:solidFill>
                <a:srgbClr val="000000"/>
              </a:solidFill>
            </a:endParaRPr>
          </a:p>
          <a:p>
            <a:pPr indent="-254000" lvl="0" marL="342900" rtl="0" algn="l">
              <a:lnSpc>
                <a:spcPct val="95000"/>
              </a:lnSpc>
              <a:spcBef>
                <a:spcPts val="800"/>
              </a:spcBef>
              <a:spcAft>
                <a:spcPts val="0"/>
              </a:spcAft>
              <a:buClr>
                <a:schemeClr val="accent4"/>
              </a:buClr>
              <a:buSzPts val="1400"/>
              <a:buChar char="➢"/>
            </a:pPr>
            <a:r>
              <a:rPr lang="en-US">
                <a:solidFill>
                  <a:srgbClr val="000000"/>
                </a:solidFill>
              </a:rPr>
              <a:t>If the name consists of more the one word, use camelCase, or separate the words with a dash (</a:t>
            </a:r>
            <a:r>
              <a:rPr lang="en-US">
                <a:solidFill>
                  <a:srgbClr val="000000"/>
                </a:solidFill>
                <a:latin typeface="Consolas"/>
                <a:ea typeface="Consolas"/>
                <a:cs typeface="Consolas"/>
                <a:sym typeface="Consolas"/>
              </a:rPr>
              <a:t>-</a:t>
            </a:r>
            <a:r>
              <a:rPr lang="en-US">
                <a:solidFill>
                  <a:srgbClr val="000000"/>
                </a:solidFill>
              </a:rPr>
              <a:t>) or an underscore (</a:t>
            </a:r>
            <a:r>
              <a:rPr lang="en-US">
                <a:solidFill>
                  <a:srgbClr val="000000"/>
                </a:solidFill>
                <a:latin typeface="Consolas"/>
                <a:ea typeface="Consolas"/>
                <a:cs typeface="Consolas"/>
                <a:sym typeface="Consolas"/>
              </a:rPr>
              <a:t>_</a:t>
            </a:r>
            <a:r>
              <a:rPr lang="en-US">
                <a:solidFill>
                  <a:srgbClr val="000000"/>
                </a:solidFill>
              </a:rPr>
              <a:t>).</a:t>
            </a:r>
            <a:endParaRPr>
              <a:solidFill>
                <a:srgbClr val="000000"/>
              </a:solidFill>
            </a:endParaRPr>
          </a:p>
          <a:p>
            <a:pPr indent="-254000" lvl="1" marL="685800" rtl="0" algn="l">
              <a:lnSpc>
                <a:spcPct val="95000"/>
              </a:lnSpc>
              <a:spcBef>
                <a:spcPts val="800"/>
              </a:spcBef>
              <a:spcAft>
                <a:spcPts val="800"/>
              </a:spcAft>
              <a:buClr>
                <a:srgbClr val="000000"/>
              </a:buClr>
              <a:buSzPts val="1400"/>
              <a:buChar char="○"/>
            </a:pPr>
            <a:r>
              <a:rPr lang="en-US" sz="1400">
                <a:solidFill>
                  <a:srgbClr val="000000"/>
                </a:solidFill>
                <a:latin typeface="Consolas"/>
                <a:ea typeface="Consolas"/>
                <a:cs typeface="Consolas"/>
                <a:sym typeface="Consolas"/>
              </a:rPr>
              <a:t>class=</a:t>
            </a:r>
            <a:r>
              <a:rPr lang="en-US" sz="1400">
                <a:solidFill>
                  <a:srgbClr val="000000"/>
                </a:solidFill>
              </a:rPr>
              <a:t>"</a:t>
            </a:r>
            <a:r>
              <a:rPr lang="en-US" sz="1400">
                <a:solidFill>
                  <a:srgbClr val="000000"/>
                </a:solidFill>
                <a:latin typeface="Consolas"/>
                <a:ea typeface="Consolas"/>
                <a:cs typeface="Consolas"/>
                <a:sym typeface="Consolas"/>
              </a:rPr>
              <a:t>mainContainer" or class="main_container" or class="main-container"</a:t>
            </a: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0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Selectors</a:t>
            </a:r>
            <a:r>
              <a:rPr lang="en-US"/>
              <a:t>: Class Example</a:t>
            </a:r>
            <a:endParaRPr/>
          </a:p>
        </p:txBody>
      </p:sp>
      <p:sp>
        <p:nvSpPr>
          <p:cNvPr id="1018" name="Google Shape;1018;p106"/>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Class Selector</a:t>
            </a:r>
            <a:r>
              <a:rPr b="1" lang="en-US" sz="1700">
                <a:highlight>
                  <a:schemeClr val="lt1"/>
                </a:highlight>
              </a:rPr>
              <a:t> </a:t>
            </a:r>
            <a:r>
              <a:rPr b="1" lang="en-US" sz="1700">
                <a:solidFill>
                  <a:schemeClr val="accent2"/>
                </a:solidFill>
              </a:rPr>
              <a:t>(</a:t>
            </a:r>
            <a:r>
              <a:rPr b="1" lang="en-US" sz="1700">
                <a:solidFill>
                  <a:schemeClr val="accent2"/>
                </a:solidFill>
                <a:latin typeface="Consolas"/>
                <a:ea typeface="Consolas"/>
                <a:cs typeface="Consolas"/>
                <a:sym typeface="Consolas"/>
              </a:rPr>
              <a:t>.</a:t>
            </a:r>
            <a:r>
              <a:rPr b="1" lang="en-US" sz="1700">
                <a:solidFill>
                  <a:schemeClr val="accent2"/>
                </a:solidFill>
                <a:highlight>
                  <a:schemeClr val="lt1"/>
                </a:highlight>
              </a:rPr>
              <a:t>)</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lang="en-US" sz="1300" u="sng">
                <a:solidFill>
                  <a:schemeClr val="hlink"/>
                </a:solidFill>
                <a:hlinkClick r:id="rId3"/>
              </a:rPr>
              <a:t>class selector</a:t>
            </a:r>
            <a:r>
              <a:rPr lang="en-US" sz="1300">
                <a:solidFill>
                  <a:srgbClr val="222222"/>
                </a:solidFill>
              </a:rPr>
              <a:t> </a:t>
            </a:r>
            <a:r>
              <a:rPr b="1" lang="en-US" sz="1300">
                <a:solidFill>
                  <a:srgbClr val="222222"/>
                </a:solidFill>
              </a:rPr>
              <a:t>(</a:t>
            </a:r>
            <a:r>
              <a:rPr b="1" lang="en-US" sz="1300">
                <a:solidFill>
                  <a:srgbClr val="222222"/>
                </a:solidFill>
                <a:latin typeface="Consolas"/>
                <a:ea typeface="Consolas"/>
                <a:cs typeface="Consolas"/>
                <a:sym typeface="Consolas"/>
              </a:rPr>
              <a:t>.</a:t>
            </a:r>
            <a:r>
              <a:rPr b="1" lang="en-US" sz="1300">
                <a:solidFill>
                  <a:srgbClr val="222222"/>
                </a:solidFill>
              </a:rPr>
              <a:t>) </a:t>
            </a:r>
            <a:r>
              <a:rPr lang="en-US" sz="1300">
                <a:solidFill>
                  <a:srgbClr val="222222"/>
                </a:solidFill>
              </a:rPr>
              <a:t>matches elements based on their class attributes. The selector will choose all elements with the associated class, regardless of location within the DOM</a:t>
            </a:r>
            <a:r>
              <a:rPr lang="en-US" sz="1300">
                <a:solidFill>
                  <a:srgbClr val="222222"/>
                </a:solidFill>
              </a:rPr>
              <a:t>.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chemeClr val="lt1"/>
                </a:highlight>
              </a:rPr>
              <a:t>the</a:t>
            </a:r>
            <a:r>
              <a:rPr b="1" lang="en-US" sz="1300">
                <a:solidFill>
                  <a:schemeClr val="accent2"/>
                </a:solidFill>
                <a:highlight>
                  <a:schemeClr val="lt1"/>
                </a:highlight>
              </a:rPr>
              <a:t> </a:t>
            </a:r>
            <a:r>
              <a:rPr lang="en-US" sz="1300">
                <a:solidFill>
                  <a:schemeClr val="accent2"/>
                </a:solidFill>
                <a:highlight>
                  <a:srgbClr val="F1F1F1"/>
                </a:highlight>
                <a:latin typeface="Consolas"/>
                <a:ea typeface="Consolas"/>
                <a:cs typeface="Consolas"/>
                <a:sym typeface="Consolas"/>
              </a:rPr>
              <a:t>.grey-text</a:t>
            </a:r>
            <a:r>
              <a:rPr lang="en-US" sz="1300">
                <a:solidFill>
                  <a:schemeClr val="accent2"/>
                </a:solidFill>
                <a:highlight>
                  <a:schemeClr val="lt1"/>
                </a:highlight>
              </a:rPr>
              <a:t> class has been assigned to both a </a:t>
            </a:r>
            <a:r>
              <a:rPr lang="en-US" sz="1300">
                <a:solidFill>
                  <a:schemeClr val="accent2"/>
                </a:solidFill>
                <a:highlight>
                  <a:srgbClr val="F1F1F1"/>
                </a:highlight>
                <a:latin typeface="Consolas"/>
                <a:ea typeface="Consolas"/>
                <a:cs typeface="Consolas"/>
                <a:sym typeface="Consolas"/>
              </a:rPr>
              <a:t>&lt;h2&gt;</a:t>
            </a:r>
            <a:r>
              <a:rPr lang="en-US" sz="1300">
                <a:solidFill>
                  <a:schemeClr val="accent2"/>
                </a:solidFill>
                <a:highlight>
                  <a:schemeClr val="lt1"/>
                </a:highlight>
              </a:rPr>
              <a:t> element and one of the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a:t>
            </a:r>
            <a:r>
              <a:rPr lang="en-US" sz="1300">
                <a:solidFill>
                  <a:schemeClr val="accent2"/>
                </a:solidFill>
                <a:highlight>
                  <a:srgbClr val="FFFFFF"/>
                </a:highlight>
              </a:rPr>
              <a:t>, and will affect both of those elements.</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200" u="none" cap="none" strike="noStrike">
              <a:solidFill>
                <a:schemeClr val="accent2"/>
              </a:solidFill>
              <a:highlight>
                <a:srgbClr val="FFFFFF"/>
              </a:highlight>
            </a:endParaRPr>
          </a:p>
        </p:txBody>
      </p:sp>
      <p:sp>
        <p:nvSpPr>
          <p:cNvPr id="1019" name="Google Shape;1019;p106"/>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r>
              <a:rPr lang="en-US" sz="1400">
                <a:solidFill>
                  <a:srgbClr val="0033B3"/>
                </a:solidFill>
                <a:highlight>
                  <a:srgbClr val="FFFFFF"/>
                </a:highlight>
                <a:latin typeface="Consolas"/>
                <a:ea typeface="Consolas"/>
                <a:cs typeface="Consolas"/>
                <a:sym typeface="Consolas"/>
              </a:rPr>
              <a:t>red-text</a:t>
            </a:r>
            <a:r>
              <a:rPr lang="en-US" sz="1400">
                <a:solidFill>
                  <a:srgbClr val="0033B3"/>
                </a:solidFill>
                <a:highlight>
                  <a:srgbClr val="FFFFFF"/>
                </a:highlight>
                <a:latin typeface="Consolas"/>
                <a:ea typeface="Consolas"/>
                <a:cs typeface="Consolas"/>
                <a:sym typeface="Consolas"/>
              </a:rPr>
              <a:t>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color</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red</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1020" name="Google Shape;1020;p106"/>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 </a:t>
            </a:r>
            <a:r>
              <a:rPr lang="en-US" sz="1400">
                <a:solidFill>
                  <a:srgbClr val="174AD4"/>
                </a:solidFill>
                <a:highlight>
                  <a:schemeClr val="lt1"/>
                </a:highlight>
                <a:latin typeface="Consolas"/>
                <a:ea typeface="Consolas"/>
                <a:cs typeface="Consolas"/>
                <a:sym typeface="Consolas"/>
              </a:rPr>
              <a:t>class</a:t>
            </a:r>
            <a:r>
              <a:rPr lang="en-US" sz="1400">
                <a:solidFill>
                  <a:srgbClr val="067D17"/>
                </a:solidFill>
                <a:highlight>
                  <a:schemeClr val="lt1"/>
                </a:highlight>
                <a:latin typeface="Consolas"/>
                <a:ea typeface="Consolas"/>
                <a:cs typeface="Consolas"/>
                <a:sym typeface="Consolas"/>
              </a:rPr>
              <a:t>="red-text"</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&gt;Separator div does not affect general siblings.&lt;/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 </a:t>
            </a:r>
            <a:r>
              <a:rPr lang="en-US" sz="1400">
                <a:solidFill>
                  <a:srgbClr val="174AD4"/>
                </a:solidFill>
                <a:highlight>
                  <a:schemeClr val="lt1"/>
                </a:highlight>
                <a:latin typeface="Consolas"/>
                <a:ea typeface="Consolas"/>
                <a:cs typeface="Consolas"/>
                <a:sym typeface="Consolas"/>
              </a:rPr>
              <a:t>class</a:t>
            </a:r>
            <a:r>
              <a:rPr lang="en-US" sz="1400">
                <a:solidFill>
                  <a:srgbClr val="067D17"/>
                </a:solidFill>
                <a:highlight>
                  <a:schemeClr val="lt1"/>
                </a:highlight>
                <a:latin typeface="Consolas"/>
                <a:ea typeface="Consolas"/>
                <a:cs typeface="Consolas"/>
                <a:sym typeface="Consolas"/>
              </a:rPr>
              <a:t>="red-text"</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
        <p:nvSpPr>
          <p:cNvPr id="1021" name="Google Shape;1021;p10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22" name="Google Shape;1022;p106"/>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023" name="Google Shape;1023;p106"/>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7"/>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Selectors: id Example</a:t>
            </a:r>
            <a:endParaRPr/>
          </a:p>
        </p:txBody>
      </p:sp>
      <p:sp>
        <p:nvSpPr>
          <p:cNvPr id="1030" name="Google Shape;1030;p107"/>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highlight>
                  <a:schemeClr val="lt1"/>
                </a:highlight>
              </a:rPr>
              <a:t>id </a:t>
            </a:r>
            <a:r>
              <a:rPr b="1" lang="en-US" sz="1700">
                <a:highlight>
                  <a:schemeClr val="lt1"/>
                </a:highlight>
              </a:rPr>
              <a:t>Selector </a:t>
            </a:r>
            <a:r>
              <a:rPr b="1" lang="en-US" sz="1700">
                <a:solidFill>
                  <a:schemeClr val="accent2"/>
                </a:solidFill>
              </a:rPr>
              <a:t>(</a:t>
            </a:r>
            <a:r>
              <a:rPr b="1" lang="en-US" sz="1700">
                <a:solidFill>
                  <a:schemeClr val="accent2"/>
                </a:solidFill>
                <a:latin typeface="Consolas"/>
                <a:ea typeface="Consolas"/>
                <a:cs typeface="Consolas"/>
                <a:sym typeface="Consolas"/>
              </a:rPr>
              <a:t>#</a:t>
            </a:r>
            <a:r>
              <a:rPr b="1" lang="en-US" sz="1700">
                <a:solidFill>
                  <a:schemeClr val="accent2"/>
                </a:solidFill>
                <a:highlight>
                  <a:schemeClr val="lt1"/>
                </a:highlight>
              </a:rPr>
              <a:t>)</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lang="en-US" sz="1300" u="sng">
                <a:solidFill>
                  <a:schemeClr val="hlink"/>
                </a:solidFill>
                <a:hlinkClick r:id="rId3"/>
              </a:rPr>
              <a:t>id selector</a:t>
            </a:r>
            <a:r>
              <a:rPr lang="en-US" sz="1300">
                <a:solidFill>
                  <a:srgbClr val="222222"/>
                </a:solidFill>
              </a:rPr>
              <a:t> </a:t>
            </a:r>
            <a:r>
              <a:rPr b="1" lang="en-US" sz="1300">
                <a:solidFill>
                  <a:srgbClr val="222222"/>
                </a:solidFill>
              </a:rPr>
              <a:t>(</a:t>
            </a:r>
            <a:r>
              <a:rPr b="1" lang="en-US" sz="1300">
                <a:solidFill>
                  <a:srgbClr val="222222"/>
                </a:solidFill>
                <a:latin typeface="Consolas"/>
                <a:ea typeface="Consolas"/>
                <a:cs typeface="Consolas"/>
                <a:sym typeface="Consolas"/>
              </a:rPr>
              <a:t>#</a:t>
            </a:r>
            <a:r>
              <a:rPr b="1" lang="en-US" sz="1300">
                <a:solidFill>
                  <a:srgbClr val="222222"/>
                </a:solidFill>
              </a:rPr>
              <a:t>) </a:t>
            </a:r>
            <a:r>
              <a:rPr lang="en-US" sz="1300">
                <a:solidFill>
                  <a:srgbClr val="222222"/>
                </a:solidFill>
              </a:rPr>
              <a:t>matches elements based on their id attribute. The selector will choose an element with the associated id, regardless of location within the DOM.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chemeClr val="lt1"/>
                </a:highlight>
              </a:rPr>
              <a:t>the</a:t>
            </a:r>
            <a:r>
              <a:rPr b="1" lang="en-US" sz="1300">
                <a:solidFill>
                  <a:schemeClr val="accent2"/>
                </a:solidFill>
                <a:highlight>
                  <a:schemeClr val="lt1"/>
                </a:highlight>
              </a:rPr>
              <a:t> </a:t>
            </a:r>
            <a:r>
              <a:rPr lang="en-US" sz="1300">
                <a:solidFill>
                  <a:schemeClr val="accent2"/>
                </a:solidFill>
                <a:highlight>
                  <a:srgbClr val="F1F1F1"/>
                </a:highlight>
                <a:latin typeface="Consolas"/>
                <a:ea typeface="Consolas"/>
                <a:cs typeface="Consolas"/>
                <a:sym typeface="Consolas"/>
              </a:rPr>
              <a:t>#mySection</a:t>
            </a:r>
            <a:r>
              <a:rPr lang="en-US" sz="1300">
                <a:solidFill>
                  <a:schemeClr val="accent2"/>
                </a:solidFill>
                <a:highlight>
                  <a:schemeClr val="lt1"/>
                </a:highlight>
              </a:rPr>
              <a:t> id has been assigned to a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chemeClr val="lt1"/>
                </a:highlight>
              </a:rPr>
              <a:t> element, and will affect that </a:t>
            </a:r>
            <a:r>
              <a:rPr lang="en-US" sz="1300">
                <a:solidFill>
                  <a:schemeClr val="accent2"/>
                </a:solidFill>
                <a:highlight>
                  <a:schemeClr val="lt1"/>
                </a:highlight>
              </a:rPr>
              <a:t>entire </a:t>
            </a:r>
            <a:r>
              <a:rPr lang="en-US" sz="1300">
                <a:solidFill>
                  <a:schemeClr val="accent2"/>
                </a:solidFill>
                <a:highlight>
                  <a:srgbClr val="F1F1F1"/>
                </a:highlight>
                <a:latin typeface="Consolas"/>
                <a:ea typeface="Consolas"/>
                <a:cs typeface="Consolas"/>
                <a:sym typeface="Consolas"/>
              </a:rPr>
              <a:t>&lt;section&gt;</a:t>
            </a:r>
            <a:r>
              <a:rPr lang="en-US" sz="1300">
                <a:solidFill>
                  <a:schemeClr val="accent2"/>
                </a:solidFill>
                <a:highlight>
                  <a:srgbClr val="FFFFFF"/>
                </a:highlight>
              </a:rPr>
              <a:t>.</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i="0" sz="1200" u="none" cap="none" strike="noStrike">
              <a:solidFill>
                <a:schemeClr val="accent2"/>
              </a:solidFill>
              <a:highlight>
                <a:srgbClr val="FFFFFF"/>
              </a:highlight>
            </a:endParaRPr>
          </a:p>
        </p:txBody>
      </p:sp>
      <p:sp>
        <p:nvSpPr>
          <p:cNvPr id="1031" name="Google Shape;1031;p107"/>
          <p:cNvSpPr txBox="1"/>
          <p:nvPr/>
        </p:nvSpPr>
        <p:spPr>
          <a:xfrm>
            <a:off x="4506319" y="1678838"/>
            <a:ext cx="22500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r>
              <a:rPr lang="en-US" sz="1400">
                <a:solidFill>
                  <a:srgbClr val="0033B3"/>
                </a:solidFill>
                <a:highlight>
                  <a:srgbClr val="FFFFFF"/>
                </a:highlight>
                <a:latin typeface="Consolas"/>
                <a:ea typeface="Consolas"/>
                <a:cs typeface="Consolas"/>
                <a:sym typeface="Consolas"/>
              </a:rPr>
              <a:t>mySection</a:t>
            </a:r>
            <a:r>
              <a:rPr lang="en-US" sz="1400">
                <a:solidFill>
                  <a:srgbClr val="0033B3"/>
                </a:solidFill>
                <a:highlight>
                  <a:srgbClr val="FFFFFF"/>
                </a:highlight>
                <a:latin typeface="Consolas"/>
                <a:ea typeface="Consolas"/>
                <a:cs typeface="Consolas"/>
                <a:sym typeface="Consolas"/>
              </a:rPr>
              <a:t> </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font-weight</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bold</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1032" name="Google Shape;1032;p107"/>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 </a:t>
            </a:r>
            <a:r>
              <a:rPr lang="en-US" sz="1400">
                <a:solidFill>
                  <a:srgbClr val="174AD4"/>
                </a:solidFill>
                <a:highlight>
                  <a:schemeClr val="lt1"/>
                </a:highlight>
                <a:latin typeface="Consolas"/>
                <a:ea typeface="Consolas"/>
                <a:cs typeface="Consolas"/>
                <a:sym typeface="Consolas"/>
              </a:rPr>
              <a:t>id</a:t>
            </a:r>
            <a:r>
              <a:rPr lang="en-US" sz="1400">
                <a:solidFill>
                  <a:srgbClr val="067D17"/>
                </a:solidFill>
                <a:highlight>
                  <a:schemeClr val="lt1"/>
                </a:highlight>
                <a:latin typeface="Consolas"/>
                <a:ea typeface="Consolas"/>
                <a:cs typeface="Consolas"/>
                <a:sym typeface="Consolas"/>
              </a:rPr>
              <a:t>="mySection"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 </a:t>
            </a:r>
            <a:r>
              <a:rPr lang="en-US" sz="1400">
                <a:solidFill>
                  <a:srgbClr val="174AD4"/>
                </a:solidFill>
                <a:highlight>
                  <a:schemeClr val="lt1"/>
                </a:highlight>
                <a:latin typeface="Consolas"/>
                <a:ea typeface="Consolas"/>
                <a:cs typeface="Consolas"/>
                <a:sym typeface="Consolas"/>
              </a:rPr>
              <a:t>class</a:t>
            </a:r>
            <a:r>
              <a:rPr lang="en-US" sz="1400">
                <a:solidFill>
                  <a:srgbClr val="067D17"/>
                </a:solidFill>
                <a:highlight>
                  <a:schemeClr val="lt1"/>
                </a:highlight>
                <a:latin typeface="Consolas"/>
                <a:ea typeface="Consolas"/>
                <a:cs typeface="Consolas"/>
                <a:sym typeface="Consolas"/>
              </a:rPr>
              <a:t>="red-text"</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&gt;Separator div does not affect general siblings.&lt;/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 </a:t>
            </a:r>
            <a:r>
              <a:rPr lang="en-US" sz="1400">
                <a:solidFill>
                  <a:srgbClr val="174AD4"/>
                </a:solidFill>
                <a:highlight>
                  <a:schemeClr val="lt1"/>
                </a:highlight>
                <a:latin typeface="Consolas"/>
                <a:ea typeface="Consolas"/>
                <a:cs typeface="Consolas"/>
                <a:sym typeface="Consolas"/>
              </a:rPr>
              <a:t>class</a:t>
            </a:r>
            <a:r>
              <a:rPr lang="en-US" sz="1400">
                <a:solidFill>
                  <a:srgbClr val="067D17"/>
                </a:solidFill>
                <a:highlight>
                  <a:schemeClr val="lt1"/>
                </a:highlight>
                <a:latin typeface="Consolas"/>
                <a:ea typeface="Consolas"/>
                <a:cs typeface="Consolas"/>
                <a:sym typeface="Consolas"/>
              </a:rPr>
              <a:t>="red-text"</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
        <p:nvSpPr>
          <p:cNvPr id="1033" name="Google Shape;1033;p107"/>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34" name="Google Shape;1034;p107"/>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035" name="Google Shape;1035;p107"/>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1"/>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a:t>Table of Contents</a:t>
            </a:r>
            <a:endParaRPr/>
          </a:p>
        </p:txBody>
      </p:sp>
      <p:sp>
        <p:nvSpPr>
          <p:cNvPr id="780" name="Google Shape;780;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sz="1300">
                <a:solidFill>
                  <a:schemeClr val="dk2"/>
                </a:solidFill>
              </a:rPr>
              <a:t>‹#›</a:t>
            </a:fld>
            <a:endParaRPr sz="1300">
              <a:solidFill>
                <a:schemeClr val="dk2"/>
              </a:solidFill>
            </a:endParaRPr>
          </a:p>
        </p:txBody>
      </p:sp>
      <p:sp>
        <p:nvSpPr>
          <p:cNvPr id="781" name="Google Shape;781;p81"/>
          <p:cNvSpPr txBox="1"/>
          <p:nvPr/>
        </p:nvSpPr>
        <p:spPr>
          <a:xfrm>
            <a:off x="551400" y="1267400"/>
            <a:ext cx="4073700" cy="3482400"/>
          </a:xfrm>
          <a:prstGeom prst="rect">
            <a:avLst/>
          </a:prstGeom>
          <a:noFill/>
          <a:ln>
            <a:noFill/>
          </a:ln>
        </p:spPr>
        <p:txBody>
          <a:bodyPr anchorCtr="0" anchor="t" bIns="91425" lIns="91425" spcFirstLastPara="1" rIns="91425" wrap="square" tIns="91425">
            <a:normAutofit/>
          </a:bodyPr>
          <a:lstStyle/>
          <a:p>
            <a:pPr indent="-381000" lvl="0" marL="609600" rtl="0" algn="l">
              <a:lnSpc>
                <a:spcPct val="120000"/>
              </a:lnSpc>
              <a:spcBef>
                <a:spcPts val="0"/>
              </a:spcBef>
              <a:spcAft>
                <a:spcPts val="0"/>
              </a:spcAft>
              <a:buClr>
                <a:schemeClr val="accent1"/>
              </a:buClr>
              <a:buSzPts val="1200"/>
              <a:buChar char="➢"/>
            </a:pPr>
            <a:r>
              <a:rPr lang="en-US" sz="1200"/>
              <a:t>Introduction to the Document Object Model.</a:t>
            </a:r>
            <a:endParaRPr sz="1200"/>
          </a:p>
          <a:p>
            <a:pPr indent="-381000" lvl="0" marL="609600" rtl="0" algn="l">
              <a:lnSpc>
                <a:spcPct val="120000"/>
              </a:lnSpc>
              <a:spcBef>
                <a:spcPts val="0"/>
              </a:spcBef>
              <a:spcAft>
                <a:spcPts val="0"/>
              </a:spcAft>
              <a:buClr>
                <a:schemeClr val="accent1"/>
              </a:buClr>
              <a:buSzPts val="1200"/>
              <a:buChar char="➢"/>
            </a:pPr>
            <a:r>
              <a:rPr lang="en-US" sz="1200"/>
              <a:t>Box Model Properties:</a:t>
            </a:r>
            <a:endParaRPr sz="1200"/>
          </a:p>
          <a:p>
            <a:pPr indent="-381000" lvl="1" marL="1219200" rtl="0" algn="l">
              <a:lnSpc>
                <a:spcPct val="120000"/>
              </a:lnSpc>
              <a:spcBef>
                <a:spcPts val="0"/>
              </a:spcBef>
              <a:spcAft>
                <a:spcPts val="0"/>
              </a:spcAft>
              <a:buClr>
                <a:srgbClr val="4285F4"/>
              </a:buClr>
              <a:buSzPts val="1200"/>
              <a:buChar char="○"/>
            </a:pPr>
            <a:r>
              <a:rPr lang="en-US" sz="1200"/>
              <a:t>Content.</a:t>
            </a:r>
            <a:endParaRPr sz="1200"/>
          </a:p>
          <a:p>
            <a:pPr indent="-381000" lvl="1" marL="1219200" rtl="0" algn="l">
              <a:lnSpc>
                <a:spcPct val="120000"/>
              </a:lnSpc>
              <a:spcBef>
                <a:spcPts val="0"/>
              </a:spcBef>
              <a:spcAft>
                <a:spcPts val="0"/>
              </a:spcAft>
              <a:buClr>
                <a:srgbClr val="4285F4"/>
              </a:buClr>
              <a:buSzPts val="1200"/>
              <a:buChar char="○"/>
            </a:pPr>
            <a:r>
              <a:rPr lang="en-US" sz="1200"/>
              <a:t>Padding.</a:t>
            </a:r>
            <a:endParaRPr sz="1200"/>
          </a:p>
          <a:p>
            <a:pPr indent="-381000" lvl="1" marL="1219200" rtl="0" algn="l">
              <a:lnSpc>
                <a:spcPct val="120000"/>
              </a:lnSpc>
              <a:spcBef>
                <a:spcPts val="0"/>
              </a:spcBef>
              <a:spcAft>
                <a:spcPts val="0"/>
              </a:spcAft>
              <a:buClr>
                <a:srgbClr val="4285F4"/>
              </a:buClr>
              <a:buSzPts val="1200"/>
              <a:buChar char="○"/>
            </a:pPr>
            <a:r>
              <a:rPr lang="en-US" sz="1200"/>
              <a:t>Border.</a:t>
            </a:r>
            <a:endParaRPr sz="1200"/>
          </a:p>
          <a:p>
            <a:pPr indent="-381000" lvl="1" marL="1219200" rtl="0" algn="l">
              <a:lnSpc>
                <a:spcPct val="120000"/>
              </a:lnSpc>
              <a:spcBef>
                <a:spcPts val="0"/>
              </a:spcBef>
              <a:spcAft>
                <a:spcPts val="0"/>
              </a:spcAft>
              <a:buClr>
                <a:srgbClr val="4285F4"/>
              </a:buClr>
              <a:buSzPts val="1200"/>
              <a:buChar char="○"/>
            </a:pPr>
            <a:r>
              <a:rPr lang="en-US" sz="1200"/>
              <a:t>Margin.</a:t>
            </a:r>
            <a:endParaRPr sz="1200"/>
          </a:p>
          <a:p>
            <a:pPr indent="-381000" lvl="0" marL="609600" rtl="0" algn="l">
              <a:lnSpc>
                <a:spcPct val="120000"/>
              </a:lnSpc>
              <a:spcBef>
                <a:spcPts val="0"/>
              </a:spcBef>
              <a:spcAft>
                <a:spcPts val="0"/>
              </a:spcAft>
              <a:buClr>
                <a:schemeClr val="accent1"/>
              </a:buClr>
              <a:buSzPts val="1200"/>
              <a:buChar char="➢"/>
            </a:pPr>
            <a:r>
              <a:rPr lang="en-US" sz="1200"/>
              <a:t>Introduction to Cascading Style Sheets (CSS).</a:t>
            </a:r>
            <a:endParaRPr sz="1200"/>
          </a:p>
          <a:p>
            <a:pPr indent="-381000" lvl="0" marL="609600" rtl="0" algn="l">
              <a:lnSpc>
                <a:spcPct val="120000"/>
              </a:lnSpc>
              <a:spcBef>
                <a:spcPts val="0"/>
              </a:spcBef>
              <a:spcAft>
                <a:spcPts val="0"/>
              </a:spcAft>
              <a:buClr>
                <a:schemeClr val="accent1"/>
              </a:buClr>
              <a:buSzPts val="1200"/>
              <a:buChar char="➢"/>
            </a:pPr>
            <a:r>
              <a:rPr lang="en-US" sz="1200"/>
              <a:t>Properties and Values in CSS.</a:t>
            </a:r>
            <a:endParaRPr sz="1200"/>
          </a:p>
          <a:p>
            <a:pPr indent="-381000" lvl="0" marL="609600" rtl="0" algn="l">
              <a:lnSpc>
                <a:spcPct val="120000"/>
              </a:lnSpc>
              <a:spcBef>
                <a:spcPts val="0"/>
              </a:spcBef>
              <a:spcAft>
                <a:spcPts val="0"/>
              </a:spcAft>
              <a:buClr>
                <a:schemeClr val="accent1"/>
              </a:buClr>
              <a:buSzPts val="1200"/>
              <a:buChar char="➢"/>
            </a:pPr>
            <a:r>
              <a:rPr lang="en-US" sz="1200"/>
              <a:t>CSS Units: Lengths.</a:t>
            </a:r>
            <a:endParaRPr sz="1200"/>
          </a:p>
          <a:p>
            <a:pPr indent="-381000" lvl="0" marL="609600" rtl="0" algn="l">
              <a:lnSpc>
                <a:spcPct val="120000"/>
              </a:lnSpc>
              <a:spcBef>
                <a:spcPts val="0"/>
              </a:spcBef>
              <a:spcAft>
                <a:spcPts val="0"/>
              </a:spcAft>
              <a:buClr>
                <a:schemeClr val="accent1"/>
              </a:buClr>
              <a:buSzPts val="1200"/>
              <a:buChar char="➢"/>
            </a:pPr>
            <a:r>
              <a:rPr lang="en-US" sz="1200"/>
              <a:t>Different Ways to Apply CSS Styles:</a:t>
            </a:r>
            <a:endParaRPr sz="1200"/>
          </a:p>
          <a:p>
            <a:pPr indent="-381000" lvl="1" marL="1219200" rtl="0" algn="l">
              <a:lnSpc>
                <a:spcPct val="120000"/>
              </a:lnSpc>
              <a:spcBef>
                <a:spcPts val="0"/>
              </a:spcBef>
              <a:spcAft>
                <a:spcPts val="0"/>
              </a:spcAft>
              <a:buClr>
                <a:srgbClr val="4285F4"/>
              </a:buClr>
              <a:buSzPts val="1200"/>
              <a:buChar char="○"/>
            </a:pPr>
            <a:r>
              <a:rPr lang="en-US" sz="1200"/>
              <a:t>Inline Style.</a:t>
            </a:r>
            <a:endParaRPr sz="1200"/>
          </a:p>
          <a:p>
            <a:pPr indent="-381000" lvl="1" marL="1219200" rtl="0" algn="l">
              <a:lnSpc>
                <a:spcPct val="120000"/>
              </a:lnSpc>
              <a:spcBef>
                <a:spcPts val="0"/>
              </a:spcBef>
              <a:spcAft>
                <a:spcPts val="0"/>
              </a:spcAft>
              <a:buClr>
                <a:srgbClr val="4285F4"/>
              </a:buClr>
              <a:buSzPts val="1200"/>
              <a:buChar char="○"/>
            </a:pPr>
            <a:r>
              <a:rPr lang="en-US" sz="1200"/>
              <a:t>Internal Styling.</a:t>
            </a:r>
            <a:endParaRPr sz="1200"/>
          </a:p>
          <a:p>
            <a:pPr indent="-381000" lvl="1" marL="1219200" rtl="0" algn="l">
              <a:lnSpc>
                <a:spcPct val="120000"/>
              </a:lnSpc>
              <a:spcBef>
                <a:spcPts val="0"/>
              </a:spcBef>
              <a:spcAft>
                <a:spcPts val="0"/>
              </a:spcAft>
              <a:buClr>
                <a:srgbClr val="4285F4"/>
              </a:buClr>
              <a:buSzPts val="1200"/>
              <a:buChar char="○"/>
            </a:pPr>
            <a:r>
              <a:rPr lang="en-US" sz="1200"/>
              <a:t>External Style Sheets.</a:t>
            </a:r>
            <a:endParaRPr sz="1200"/>
          </a:p>
          <a:p>
            <a:pPr indent="-381000" lvl="0" marL="609600" rtl="0" algn="l">
              <a:lnSpc>
                <a:spcPct val="120000"/>
              </a:lnSpc>
              <a:spcBef>
                <a:spcPts val="0"/>
              </a:spcBef>
              <a:spcAft>
                <a:spcPts val="0"/>
              </a:spcAft>
              <a:buClr>
                <a:schemeClr val="accent1"/>
              </a:buClr>
              <a:buSzPts val="1200"/>
              <a:buChar char="➢"/>
            </a:pPr>
            <a:r>
              <a:rPr lang="en-US" sz="1200"/>
              <a:t>CSS Comments.</a:t>
            </a:r>
            <a:endParaRPr sz="1200"/>
          </a:p>
        </p:txBody>
      </p:sp>
      <p:sp>
        <p:nvSpPr>
          <p:cNvPr id="782" name="Google Shape;782;p81"/>
          <p:cNvSpPr txBox="1"/>
          <p:nvPr/>
        </p:nvSpPr>
        <p:spPr>
          <a:xfrm>
            <a:off x="4532900" y="1267400"/>
            <a:ext cx="4137000" cy="3665400"/>
          </a:xfrm>
          <a:prstGeom prst="rect">
            <a:avLst/>
          </a:prstGeom>
          <a:noFill/>
          <a:ln>
            <a:noFill/>
          </a:ln>
        </p:spPr>
        <p:txBody>
          <a:bodyPr anchorCtr="0" anchor="t" bIns="91425" lIns="91425" spcFirstLastPara="1" rIns="91425" wrap="square" tIns="91425">
            <a:normAutofit/>
          </a:bodyPr>
          <a:lstStyle/>
          <a:p>
            <a:pPr indent="-381000" lvl="0" marL="609600" rtl="0" algn="l">
              <a:lnSpc>
                <a:spcPct val="120000"/>
              </a:lnSpc>
              <a:spcBef>
                <a:spcPts val="0"/>
              </a:spcBef>
              <a:spcAft>
                <a:spcPts val="0"/>
              </a:spcAft>
              <a:buClr>
                <a:schemeClr val="accent1"/>
              </a:buClr>
              <a:buSzPts val="1200"/>
              <a:buChar char="➢"/>
            </a:pPr>
            <a:r>
              <a:rPr lang="en-US" sz="1200"/>
              <a:t>CSS Selectors:</a:t>
            </a:r>
            <a:endParaRPr sz="1200"/>
          </a:p>
          <a:p>
            <a:pPr indent="-381000" lvl="1" marL="1219200" rtl="0" algn="l">
              <a:lnSpc>
                <a:spcPct val="120000"/>
              </a:lnSpc>
              <a:spcBef>
                <a:spcPts val="0"/>
              </a:spcBef>
              <a:spcAft>
                <a:spcPts val="0"/>
              </a:spcAft>
              <a:buClr>
                <a:srgbClr val="4285F4"/>
              </a:buClr>
              <a:buSzPts val="1200"/>
              <a:buChar char="○"/>
            </a:pPr>
            <a:r>
              <a:rPr lang="en-US" sz="1200"/>
              <a:t>Type Selector.</a:t>
            </a:r>
            <a:endParaRPr sz="1200"/>
          </a:p>
          <a:p>
            <a:pPr indent="-381000" lvl="1" marL="1219200" rtl="0" algn="l">
              <a:lnSpc>
                <a:spcPct val="120000"/>
              </a:lnSpc>
              <a:spcBef>
                <a:spcPts val="0"/>
              </a:spcBef>
              <a:spcAft>
                <a:spcPts val="0"/>
              </a:spcAft>
              <a:buClr>
                <a:srgbClr val="4285F4"/>
              </a:buClr>
              <a:buSzPts val="1200"/>
              <a:buChar char="○"/>
            </a:pPr>
            <a:r>
              <a:rPr lang="en-US" sz="1200"/>
              <a:t>Combinators:</a:t>
            </a:r>
            <a:endParaRPr sz="1200"/>
          </a:p>
          <a:p>
            <a:pPr indent="-374650" lvl="2" marL="1828800" rtl="0" algn="l">
              <a:lnSpc>
                <a:spcPct val="120000"/>
              </a:lnSpc>
              <a:spcBef>
                <a:spcPts val="0"/>
              </a:spcBef>
              <a:spcAft>
                <a:spcPts val="0"/>
              </a:spcAft>
              <a:buClr>
                <a:srgbClr val="1155CC"/>
              </a:buClr>
              <a:buSzPts val="1100"/>
              <a:buChar char="■"/>
            </a:pPr>
            <a:r>
              <a:rPr lang="en-US" sz="1100"/>
              <a:t>Descendant.</a:t>
            </a:r>
            <a:endParaRPr sz="1100"/>
          </a:p>
          <a:p>
            <a:pPr indent="-374650" lvl="2" marL="1828800" rtl="0" algn="l">
              <a:lnSpc>
                <a:spcPct val="120000"/>
              </a:lnSpc>
              <a:spcBef>
                <a:spcPts val="0"/>
              </a:spcBef>
              <a:spcAft>
                <a:spcPts val="0"/>
              </a:spcAft>
              <a:buClr>
                <a:srgbClr val="1155CC"/>
              </a:buClr>
              <a:buSzPts val="1100"/>
              <a:buChar char="■"/>
            </a:pPr>
            <a:r>
              <a:rPr lang="en-US" sz="1100"/>
              <a:t>Child.</a:t>
            </a:r>
            <a:endParaRPr sz="1100"/>
          </a:p>
          <a:p>
            <a:pPr indent="-374650" lvl="2" marL="1828800" rtl="0" algn="l">
              <a:lnSpc>
                <a:spcPct val="120000"/>
              </a:lnSpc>
              <a:spcBef>
                <a:spcPts val="0"/>
              </a:spcBef>
              <a:spcAft>
                <a:spcPts val="0"/>
              </a:spcAft>
              <a:buClr>
                <a:srgbClr val="1155CC"/>
              </a:buClr>
              <a:buSzPts val="1100"/>
              <a:buChar char="■"/>
            </a:pPr>
            <a:r>
              <a:rPr lang="en-US" sz="1100"/>
              <a:t>Adjacent Sibling.</a:t>
            </a:r>
            <a:endParaRPr sz="1100"/>
          </a:p>
          <a:p>
            <a:pPr indent="-374650" lvl="2" marL="1828800" rtl="0" algn="l">
              <a:lnSpc>
                <a:spcPct val="120000"/>
              </a:lnSpc>
              <a:spcBef>
                <a:spcPts val="0"/>
              </a:spcBef>
              <a:spcAft>
                <a:spcPts val="0"/>
              </a:spcAft>
              <a:buClr>
                <a:srgbClr val="1155CC"/>
              </a:buClr>
              <a:buSzPts val="1100"/>
              <a:buChar char="■"/>
            </a:pPr>
            <a:r>
              <a:rPr lang="en-US" sz="1100"/>
              <a:t>General Sibling.</a:t>
            </a:r>
            <a:endParaRPr sz="1100"/>
          </a:p>
          <a:p>
            <a:pPr indent="-381000" lvl="1" marL="1219200" rtl="0" algn="l">
              <a:lnSpc>
                <a:spcPct val="120000"/>
              </a:lnSpc>
              <a:spcBef>
                <a:spcPts val="0"/>
              </a:spcBef>
              <a:spcAft>
                <a:spcPts val="0"/>
              </a:spcAft>
              <a:buClr>
                <a:srgbClr val="4285F4"/>
              </a:buClr>
              <a:buSzPts val="1200"/>
              <a:buChar char="○"/>
            </a:pPr>
            <a:r>
              <a:rPr lang="en-US" sz="1200"/>
              <a:t>“class” and “id.”</a:t>
            </a:r>
            <a:endParaRPr sz="1200"/>
          </a:p>
          <a:p>
            <a:pPr indent="-381000" lvl="1" marL="1219200" rtl="0" algn="l">
              <a:lnSpc>
                <a:spcPct val="120000"/>
              </a:lnSpc>
              <a:spcBef>
                <a:spcPts val="0"/>
              </a:spcBef>
              <a:spcAft>
                <a:spcPts val="0"/>
              </a:spcAft>
              <a:buClr>
                <a:srgbClr val="4285F4"/>
              </a:buClr>
              <a:buSzPts val="1200"/>
              <a:buChar char="○"/>
            </a:pPr>
            <a:r>
              <a:rPr lang="en-US" sz="1200"/>
              <a:t>Precedence.</a:t>
            </a:r>
            <a:endParaRPr sz="1200"/>
          </a:p>
          <a:p>
            <a:pPr indent="-381000" lvl="1" marL="1219200" rtl="0" algn="l">
              <a:lnSpc>
                <a:spcPct val="120000"/>
              </a:lnSpc>
              <a:spcBef>
                <a:spcPts val="0"/>
              </a:spcBef>
              <a:spcAft>
                <a:spcPts val="0"/>
              </a:spcAft>
              <a:buClr>
                <a:srgbClr val="4285F4"/>
              </a:buClr>
              <a:buSzPts val="1200"/>
              <a:buChar char="○"/>
            </a:pPr>
            <a:r>
              <a:rPr lang="en-US" sz="1200"/>
              <a:t>Pseudo-Classes.</a:t>
            </a:r>
            <a:endParaRPr sz="1200"/>
          </a:p>
          <a:p>
            <a:pPr indent="-381000" lvl="1" marL="1219200" rtl="0" algn="l">
              <a:lnSpc>
                <a:spcPct val="120000"/>
              </a:lnSpc>
              <a:spcBef>
                <a:spcPts val="0"/>
              </a:spcBef>
              <a:spcAft>
                <a:spcPts val="0"/>
              </a:spcAft>
              <a:buClr>
                <a:srgbClr val="4285F4"/>
              </a:buClr>
              <a:buSzPts val="1200"/>
              <a:buChar char="○"/>
            </a:pPr>
            <a:r>
              <a:rPr lang="en-US" sz="1200"/>
              <a:t>Pseudo-Elements.</a:t>
            </a:r>
            <a:endParaRPr sz="1200"/>
          </a:p>
          <a:p>
            <a:pPr indent="-381000" lvl="0" marL="609600" rtl="0" algn="l">
              <a:lnSpc>
                <a:spcPct val="120000"/>
              </a:lnSpc>
              <a:spcBef>
                <a:spcPts val="0"/>
              </a:spcBef>
              <a:spcAft>
                <a:spcPts val="0"/>
              </a:spcAft>
              <a:buClr>
                <a:schemeClr val="accent1"/>
              </a:buClr>
              <a:buSzPts val="1200"/>
              <a:buChar char="➢"/>
            </a:pPr>
            <a:r>
              <a:rPr lang="en-US" sz="1200"/>
              <a:t>HTML Tables.</a:t>
            </a:r>
            <a:endParaRPr sz="1200"/>
          </a:p>
          <a:p>
            <a:pPr indent="-381000" lvl="0" marL="609600" rtl="0" algn="l">
              <a:lnSpc>
                <a:spcPct val="120000"/>
              </a:lnSpc>
              <a:spcBef>
                <a:spcPts val="0"/>
              </a:spcBef>
              <a:spcAft>
                <a:spcPts val="0"/>
              </a:spcAft>
              <a:buClr>
                <a:schemeClr val="accent1"/>
              </a:buClr>
              <a:buSzPts val="1200"/>
              <a:buChar char="➢"/>
            </a:pPr>
            <a:r>
              <a:rPr lang="en-US" sz="1200"/>
              <a:t>HTML Layout Elements.</a:t>
            </a:r>
            <a:endParaRPr sz="1200"/>
          </a:p>
          <a:p>
            <a:pPr indent="-381000" lvl="0" marL="609600" rtl="0" algn="l">
              <a:lnSpc>
                <a:spcPct val="120000"/>
              </a:lnSpc>
              <a:spcBef>
                <a:spcPts val="0"/>
              </a:spcBef>
              <a:spcAft>
                <a:spcPts val="0"/>
              </a:spcAft>
              <a:buClr>
                <a:schemeClr val="accent1"/>
              </a:buClr>
              <a:buSzPts val="1200"/>
              <a:buChar char="➢"/>
            </a:pPr>
            <a:r>
              <a:rPr lang="en-US" sz="1200"/>
              <a:t>Navigation Bar.</a:t>
            </a:r>
            <a:endParaRPr sz="1200"/>
          </a:p>
          <a:p>
            <a:pPr indent="-381000" lvl="0" marL="609600" rtl="0" algn="l">
              <a:lnSpc>
                <a:spcPct val="120000"/>
              </a:lnSpc>
              <a:spcBef>
                <a:spcPts val="0"/>
              </a:spcBef>
              <a:spcAft>
                <a:spcPts val="0"/>
              </a:spcAft>
              <a:buClr>
                <a:schemeClr val="accent1"/>
              </a:buClr>
              <a:buSzPts val="1200"/>
              <a:buChar char="➢"/>
            </a:pPr>
            <a:r>
              <a:rPr lang="en-US" sz="1200"/>
              <a:t>HTML Forms.</a:t>
            </a:r>
            <a:endParaRPr sz="1200"/>
          </a:p>
          <a:p>
            <a:pPr indent="-381000" lvl="0" marL="609600" rtl="0" algn="l">
              <a:lnSpc>
                <a:spcPct val="120000"/>
              </a:lnSpc>
              <a:spcBef>
                <a:spcPts val="0"/>
              </a:spcBef>
              <a:spcAft>
                <a:spcPts val="0"/>
              </a:spcAft>
              <a:buClr>
                <a:schemeClr val="accent1"/>
              </a:buClr>
              <a:buSzPts val="1200"/>
              <a:buChar char="➢"/>
            </a:pPr>
            <a:r>
              <a:rPr lang="en-US" sz="1200"/>
              <a:t>HTML Input Types.</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08"/>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Selector Precedence </a:t>
            </a:r>
            <a:endParaRPr/>
          </a:p>
        </p:txBody>
      </p:sp>
      <p:sp>
        <p:nvSpPr>
          <p:cNvPr id="1042" name="Google Shape;1042;p108"/>
          <p:cNvSpPr txBox="1"/>
          <p:nvPr/>
        </p:nvSpPr>
        <p:spPr>
          <a:xfrm>
            <a:off x="557569" y="1295738"/>
            <a:ext cx="8200500" cy="3599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i="0" lang="en-US" sz="1400" u="none" cap="none" strike="noStrike">
                <a:solidFill>
                  <a:srgbClr val="000000"/>
                </a:solidFill>
              </a:rPr>
              <a:t>CSS read</a:t>
            </a:r>
            <a:r>
              <a:rPr lang="en-US" sz="1400"/>
              <a:t>s</a:t>
            </a:r>
            <a:r>
              <a:rPr i="0" lang="en-US" sz="1400" u="none" cap="none" strike="noStrike">
                <a:solidFill>
                  <a:srgbClr val="000000"/>
                </a:solidFill>
              </a:rPr>
              <a:t> its code from </a:t>
            </a:r>
            <a:r>
              <a:rPr lang="en-US" sz="1400"/>
              <a:t>top-left to bottom</a:t>
            </a:r>
            <a:r>
              <a:rPr lang="en-US"/>
              <a:t>-</a:t>
            </a:r>
            <a:r>
              <a:rPr lang="en-US" sz="1400"/>
              <a:t>right, and </a:t>
            </a:r>
            <a:r>
              <a:rPr i="0" lang="en-US" sz="1400" u="none" cap="none" strike="noStrike">
                <a:solidFill>
                  <a:srgbClr val="000000"/>
                </a:solidFill>
              </a:rPr>
              <a:t>gives precedence to some selectors over others. </a:t>
            </a:r>
            <a:endParaRPr sz="1400"/>
          </a:p>
          <a:p>
            <a:pPr indent="-254000" lvl="0" marL="342900" marR="0" rtl="0" algn="l">
              <a:lnSpc>
                <a:spcPct val="100000"/>
              </a:lnSpc>
              <a:spcBef>
                <a:spcPts val="800"/>
              </a:spcBef>
              <a:spcAft>
                <a:spcPts val="0"/>
              </a:spcAft>
              <a:buClr>
                <a:srgbClr val="FF9900"/>
              </a:buClr>
              <a:buSzPts val="1400"/>
              <a:buChar char="➢"/>
            </a:pPr>
            <a:r>
              <a:rPr lang="en-US" sz="1400"/>
              <a:t>If two or more identical rules are to be applied to the same HT</a:t>
            </a:r>
            <a:r>
              <a:rPr lang="en-US"/>
              <a:t>ML</a:t>
            </a:r>
            <a:r>
              <a:rPr lang="en-US" sz="1400"/>
              <a:t> element, the most recent (bottom-most) rule will take precedence.</a:t>
            </a:r>
            <a:endParaRPr sz="1400"/>
          </a:p>
          <a:p>
            <a:pPr indent="-254000" lvl="0" marL="342900" marR="0" rtl="0" algn="l">
              <a:lnSpc>
                <a:spcPct val="100000"/>
              </a:lnSpc>
              <a:spcBef>
                <a:spcPts val="800"/>
              </a:spcBef>
              <a:spcAft>
                <a:spcPts val="0"/>
              </a:spcAft>
              <a:buClr>
                <a:srgbClr val="FF9900"/>
              </a:buClr>
              <a:buSzPts val="1400"/>
              <a:buChar char="➢"/>
            </a:pPr>
            <a:r>
              <a:rPr lang="en-US" sz="1400"/>
              <a:t>Order of appearance becomes relevant when you use the same selector for multiple styles.</a:t>
            </a:r>
            <a:endParaRPr sz="1400"/>
          </a:p>
          <a:p>
            <a:pPr indent="-254000" lvl="0" marL="342900" rtl="0" algn="l">
              <a:spcBef>
                <a:spcPts val="800"/>
              </a:spcBef>
              <a:spcAft>
                <a:spcPts val="0"/>
              </a:spcAft>
              <a:buClr>
                <a:srgbClr val="FF9900"/>
              </a:buClr>
              <a:buSzPts val="1400"/>
              <a:buChar char="➢"/>
            </a:pPr>
            <a:r>
              <a:rPr lang="en-US" sz="1400"/>
              <a:t>Overall precedence order:</a:t>
            </a:r>
            <a:endParaRPr sz="1400"/>
          </a:p>
          <a:p>
            <a:pPr indent="-254000" lvl="1" marL="685800" marR="0" rtl="0" algn="l">
              <a:lnSpc>
                <a:spcPct val="100000"/>
              </a:lnSpc>
              <a:spcBef>
                <a:spcPts val="800"/>
              </a:spcBef>
              <a:spcAft>
                <a:spcPts val="0"/>
              </a:spcAft>
              <a:buClr>
                <a:srgbClr val="FF9900"/>
              </a:buClr>
              <a:buSzPts val="1400"/>
              <a:buChar char="○"/>
            </a:pPr>
            <a:r>
              <a:rPr i="0" lang="en-US" sz="1400" u="none" cap="none" strike="noStrike">
                <a:solidFill>
                  <a:srgbClr val="000000"/>
                </a:solidFill>
              </a:rPr>
              <a:t>Inline Style.</a:t>
            </a:r>
            <a:endParaRPr i="0" sz="1400" u="none" cap="none" strike="noStrike">
              <a:solidFill>
                <a:srgbClr val="000000"/>
              </a:solidFill>
            </a:endParaRPr>
          </a:p>
          <a:p>
            <a:pPr indent="-254000" lvl="1" marL="685800" marR="0" rtl="0" algn="l">
              <a:lnSpc>
                <a:spcPct val="100000"/>
              </a:lnSpc>
              <a:spcBef>
                <a:spcPts val="800"/>
              </a:spcBef>
              <a:spcAft>
                <a:spcPts val="0"/>
              </a:spcAft>
              <a:buClr>
                <a:srgbClr val="FF9900"/>
              </a:buClr>
              <a:buSzPts val="1400"/>
              <a:buChar char="○"/>
            </a:pPr>
            <a:r>
              <a:rPr i="0" lang="en-US" sz="1400" u="none" cap="none" strike="noStrike">
                <a:solidFill>
                  <a:srgbClr val="000000"/>
                </a:solidFill>
              </a:rPr>
              <a:t>ID selectors.</a:t>
            </a:r>
            <a:endParaRPr i="0" sz="1400" u="none" cap="none" strike="noStrike">
              <a:solidFill>
                <a:srgbClr val="000000"/>
              </a:solidFill>
            </a:endParaRPr>
          </a:p>
          <a:p>
            <a:pPr indent="-254000" lvl="1" marL="685800" marR="0" rtl="0" algn="l">
              <a:lnSpc>
                <a:spcPct val="100000"/>
              </a:lnSpc>
              <a:spcBef>
                <a:spcPts val="800"/>
              </a:spcBef>
              <a:spcAft>
                <a:spcPts val="0"/>
              </a:spcAft>
              <a:buClr>
                <a:srgbClr val="FF9900"/>
              </a:buClr>
              <a:buSzPts val="1400"/>
              <a:buChar char="○"/>
            </a:pPr>
            <a:r>
              <a:rPr i="0" lang="en-US" sz="1400" u="none" cap="none" strike="noStrike">
                <a:solidFill>
                  <a:srgbClr val="000000"/>
                </a:solidFill>
              </a:rPr>
              <a:t>Child to parent.</a:t>
            </a:r>
            <a:endParaRPr i="0" sz="1400" u="none" cap="none" strike="noStrike">
              <a:solidFill>
                <a:srgbClr val="000000"/>
              </a:solidFill>
            </a:endParaRPr>
          </a:p>
          <a:p>
            <a:pPr indent="-254000" lvl="1" marL="685800" marR="0" rtl="0" algn="l">
              <a:lnSpc>
                <a:spcPct val="100000"/>
              </a:lnSpc>
              <a:spcBef>
                <a:spcPts val="800"/>
              </a:spcBef>
              <a:spcAft>
                <a:spcPts val="0"/>
              </a:spcAft>
              <a:buClr>
                <a:srgbClr val="FF9900"/>
              </a:buClr>
              <a:buSzPts val="1400"/>
              <a:buChar char="○"/>
            </a:pPr>
            <a:r>
              <a:rPr lang="en-US" sz="1400"/>
              <a:t>C</a:t>
            </a:r>
            <a:r>
              <a:rPr i="0" lang="en-US" sz="1400" u="none" cap="none" strike="noStrike">
                <a:solidFill>
                  <a:srgbClr val="000000"/>
                </a:solidFill>
              </a:rPr>
              <a:t>lass and pseudo</a:t>
            </a:r>
            <a:r>
              <a:rPr lang="en-US" sz="1400"/>
              <a:t>-</a:t>
            </a:r>
            <a:r>
              <a:rPr i="0" lang="en-US" sz="1400" u="none" cap="none" strike="noStrike">
                <a:solidFill>
                  <a:srgbClr val="000000"/>
                </a:solidFill>
              </a:rPr>
              <a:t>classes.</a:t>
            </a:r>
            <a:endParaRPr i="0" sz="1400" u="none" cap="none" strike="noStrike">
              <a:solidFill>
                <a:srgbClr val="000000"/>
              </a:solidFill>
            </a:endParaRPr>
          </a:p>
          <a:p>
            <a:pPr indent="-254000" lvl="1" marL="685800" marR="0" rtl="0" algn="l">
              <a:lnSpc>
                <a:spcPct val="100000"/>
              </a:lnSpc>
              <a:spcBef>
                <a:spcPts val="800"/>
              </a:spcBef>
              <a:spcAft>
                <a:spcPts val="800"/>
              </a:spcAft>
              <a:buClr>
                <a:srgbClr val="FF9900"/>
              </a:buClr>
              <a:buSzPts val="1400"/>
              <a:buFont typeface="Arial"/>
              <a:buChar char="○"/>
            </a:pPr>
            <a:r>
              <a:rPr i="0" lang="en-US" sz="1400" u="none" cap="none" strike="noStrike">
                <a:solidFill>
                  <a:srgbClr val="000000"/>
                </a:solidFill>
              </a:rPr>
              <a:t>Elements and pseudo</a:t>
            </a:r>
            <a:r>
              <a:rPr lang="en-US" sz="1400"/>
              <a:t>-</a:t>
            </a:r>
            <a:r>
              <a:rPr i="0" lang="en-US" sz="1400" u="none" cap="none" strike="noStrike">
                <a:solidFill>
                  <a:srgbClr val="000000"/>
                </a:solidFill>
              </a:rPr>
              <a:t>elements.</a:t>
            </a:r>
            <a:endParaRPr sz="1400"/>
          </a:p>
        </p:txBody>
      </p:sp>
      <p:sp>
        <p:nvSpPr>
          <p:cNvPr id="1043" name="Google Shape;1043;p108"/>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10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Pseudo-Classes</a:t>
            </a:r>
            <a:endParaRPr/>
          </a:p>
        </p:txBody>
      </p:sp>
      <p:sp>
        <p:nvSpPr>
          <p:cNvPr id="1050" name="Google Shape;1050;p109"/>
          <p:cNvSpPr txBox="1"/>
          <p:nvPr>
            <p:ph idx="1" type="body"/>
          </p:nvPr>
        </p:nvSpPr>
        <p:spPr>
          <a:xfrm>
            <a:off x="564113" y="1197300"/>
            <a:ext cx="7785000" cy="3749700"/>
          </a:xfrm>
          <a:prstGeom prst="rect">
            <a:avLst/>
          </a:prstGeom>
        </p:spPr>
        <p:txBody>
          <a:bodyPr anchorCtr="0" anchor="t" bIns="68575" lIns="68575" spcFirstLastPara="1" rIns="68575" wrap="square" tIns="68575">
            <a:normAutofit fontScale="92500" lnSpcReduction="20000"/>
          </a:bodyPr>
          <a:lstStyle/>
          <a:p>
            <a:pPr indent="0" lvl="0" marL="0" rtl="0" algn="l">
              <a:lnSpc>
                <a:spcPct val="115000"/>
              </a:lnSpc>
              <a:spcBef>
                <a:spcPts val="800"/>
              </a:spcBef>
              <a:spcAft>
                <a:spcPts val="0"/>
              </a:spcAft>
              <a:buNone/>
            </a:pPr>
            <a:r>
              <a:rPr lang="en-US" sz="1500"/>
              <a:t>A pseudo-class is used to define a special state of an element. CSS pseudo classes apply styles to the HTML elements based on some characteristics which cannot be specified using element attributes, classes, or IDs.</a:t>
            </a:r>
            <a:endParaRPr sz="1500"/>
          </a:p>
          <a:p>
            <a:pPr indent="0" lvl="0" marL="0" rtl="0" algn="l">
              <a:spcBef>
                <a:spcPts val="800"/>
              </a:spcBef>
              <a:spcAft>
                <a:spcPts val="0"/>
              </a:spcAft>
              <a:buNone/>
            </a:pPr>
            <a:r>
              <a:rPr lang="en-US" sz="1500">
                <a:solidFill>
                  <a:schemeClr val="accent2"/>
                </a:solidFill>
              </a:rPr>
              <a:t>A CSS pseudo-class is a keyword, preceded by a colon (</a:t>
            </a:r>
            <a:r>
              <a:rPr b="1" lang="en-US" sz="1500">
                <a:solidFill>
                  <a:schemeClr val="accent2"/>
                </a:solidFill>
                <a:latin typeface="Consolas"/>
                <a:ea typeface="Consolas"/>
                <a:cs typeface="Consolas"/>
                <a:sym typeface="Consolas"/>
              </a:rPr>
              <a:t>:</a:t>
            </a:r>
            <a:r>
              <a:rPr lang="en-US" sz="1500">
                <a:solidFill>
                  <a:schemeClr val="accent2"/>
                </a:solidFill>
              </a:rPr>
              <a:t>), added to the end of selectors to specify that you want to style the selected elements, but only when they are in certain state. </a:t>
            </a:r>
            <a:endParaRPr sz="1500">
              <a:solidFill>
                <a:schemeClr val="accent2"/>
              </a:solidFill>
            </a:endParaRPr>
          </a:p>
          <a:p>
            <a:pPr indent="0" lvl="0" marL="0" rtl="0" algn="l">
              <a:spcBef>
                <a:spcPts val="800"/>
              </a:spcBef>
              <a:spcAft>
                <a:spcPts val="0"/>
              </a:spcAft>
              <a:buNone/>
            </a:pPr>
            <a:r>
              <a:rPr lang="en-US" sz="1500">
                <a:solidFill>
                  <a:schemeClr val="accent2"/>
                </a:solidFill>
              </a:rPr>
              <a:t>For example, pseudo-classes can be used to:</a:t>
            </a:r>
            <a:endParaRPr sz="1500">
              <a:solidFill>
                <a:schemeClr val="accent2"/>
              </a:solidFill>
            </a:endParaRPr>
          </a:p>
          <a:p>
            <a:pPr indent="-253206" lvl="0" marL="342900" rtl="0" algn="l">
              <a:spcBef>
                <a:spcPts val="800"/>
              </a:spcBef>
              <a:spcAft>
                <a:spcPts val="0"/>
              </a:spcAft>
              <a:buSzPct val="100000"/>
              <a:buChar char="➢"/>
            </a:pPr>
            <a:r>
              <a:rPr lang="en-US" sz="1500">
                <a:solidFill>
                  <a:schemeClr val="accent2"/>
                </a:solidFill>
              </a:rPr>
              <a:t>Style an element when a user mouses over it.</a:t>
            </a:r>
            <a:endParaRPr sz="1500">
              <a:solidFill>
                <a:schemeClr val="accent2"/>
              </a:solidFill>
            </a:endParaRPr>
          </a:p>
          <a:p>
            <a:pPr indent="-253206" lvl="0" marL="342900" rtl="0" algn="l">
              <a:spcBef>
                <a:spcPts val="800"/>
              </a:spcBef>
              <a:spcAft>
                <a:spcPts val="0"/>
              </a:spcAft>
              <a:buSzPct val="100000"/>
              <a:buChar char="➢"/>
            </a:pPr>
            <a:r>
              <a:rPr lang="en-US" sz="1500">
                <a:solidFill>
                  <a:schemeClr val="accent2"/>
                </a:solidFill>
              </a:rPr>
              <a:t>Style visited and unvisited links differently.</a:t>
            </a:r>
            <a:endParaRPr sz="1500">
              <a:solidFill>
                <a:schemeClr val="accent2"/>
              </a:solidFill>
            </a:endParaRPr>
          </a:p>
          <a:p>
            <a:pPr indent="-253206" lvl="0" marL="342900" rtl="0" algn="l">
              <a:spcBef>
                <a:spcPts val="800"/>
              </a:spcBef>
              <a:spcAft>
                <a:spcPts val="0"/>
              </a:spcAft>
              <a:buSzPct val="100000"/>
              <a:buChar char="➢"/>
            </a:pPr>
            <a:r>
              <a:rPr lang="en-US" sz="1500">
                <a:solidFill>
                  <a:schemeClr val="accent2"/>
                </a:solidFill>
              </a:rPr>
              <a:t>Style an element when it gets focus.</a:t>
            </a:r>
            <a:endParaRPr sz="1500">
              <a:solidFill>
                <a:schemeClr val="accent2"/>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US" sz="1500">
                <a:solidFill>
                  <a:schemeClr val="accent2"/>
                </a:solidFill>
              </a:rPr>
              <a:t>Example pseudo-classes include:</a:t>
            </a:r>
            <a:endParaRPr sz="1500">
              <a:solidFill>
                <a:schemeClr val="accent2"/>
              </a:solidFill>
            </a:endParaRPr>
          </a:p>
          <a:p>
            <a:pPr indent="-251222" lvl="0" marL="685800" rtl="0" algn="l">
              <a:spcBef>
                <a:spcPts val="80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:active</a:t>
            </a:r>
            <a:endParaRPr sz="1466">
              <a:solidFill>
                <a:schemeClr val="accent2"/>
              </a:solidFill>
              <a:latin typeface="Consolas"/>
              <a:ea typeface="Consolas"/>
              <a:cs typeface="Consolas"/>
              <a:sym typeface="Consolas"/>
            </a:endParaRPr>
          </a:p>
          <a:p>
            <a:pPr indent="-251222" lvl="0" marL="685800" rtl="0" algn="l">
              <a:spcBef>
                <a:spcPts val="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:checked</a:t>
            </a:r>
            <a:endParaRPr sz="1466">
              <a:solidFill>
                <a:schemeClr val="accent2"/>
              </a:solidFill>
              <a:latin typeface="Consolas"/>
              <a:ea typeface="Consolas"/>
              <a:cs typeface="Consolas"/>
              <a:sym typeface="Consolas"/>
            </a:endParaRPr>
          </a:p>
          <a:p>
            <a:pPr indent="-251222" lvl="0" marL="685800" rtl="0" algn="l">
              <a:spcBef>
                <a:spcPts val="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:first-child</a:t>
            </a:r>
            <a:endParaRPr sz="1466">
              <a:solidFill>
                <a:schemeClr val="accent2"/>
              </a:solidFill>
              <a:latin typeface="Consolas"/>
              <a:ea typeface="Consolas"/>
              <a:cs typeface="Consolas"/>
              <a:sym typeface="Consolas"/>
            </a:endParaRPr>
          </a:p>
          <a:p>
            <a:pPr indent="-251222" lvl="0" marL="685800" rtl="0" algn="l">
              <a:spcBef>
                <a:spcPts val="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:last-child</a:t>
            </a:r>
            <a:endParaRPr sz="1466">
              <a:solidFill>
                <a:schemeClr val="accent2"/>
              </a:solidFill>
              <a:latin typeface="Consolas"/>
              <a:ea typeface="Consolas"/>
              <a:cs typeface="Consolas"/>
              <a:sym typeface="Consolas"/>
            </a:endParaRPr>
          </a:p>
          <a:p>
            <a:pPr indent="-251222" lvl="0" marL="685800" rtl="0" algn="l">
              <a:spcBef>
                <a:spcPts val="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:nth-child</a:t>
            </a:r>
            <a:endParaRPr sz="1466">
              <a:solidFill>
                <a:schemeClr val="accent2"/>
              </a:solidFill>
              <a:latin typeface="Consolas"/>
              <a:ea typeface="Consolas"/>
              <a:cs typeface="Consolas"/>
              <a:sym typeface="Consolas"/>
            </a:endParaRPr>
          </a:p>
          <a:p>
            <a:pPr indent="-251222" lvl="0" marL="685800" rtl="0" algn="l">
              <a:spcBef>
                <a:spcPts val="0"/>
              </a:spcBef>
              <a:spcAft>
                <a:spcPts val="0"/>
              </a:spcAft>
              <a:buClr>
                <a:schemeClr val="accent4"/>
              </a:buClr>
              <a:buSzPct val="100000"/>
              <a:buFont typeface="Consolas"/>
              <a:buChar char="●"/>
            </a:pPr>
            <a:r>
              <a:rPr lang="en-US" sz="1466">
                <a:solidFill>
                  <a:schemeClr val="accent2"/>
                </a:solidFill>
                <a:latin typeface="Consolas"/>
                <a:ea typeface="Consolas"/>
                <a:cs typeface="Consolas"/>
                <a:sym typeface="Consolas"/>
              </a:rPr>
              <a:t>:hover</a:t>
            </a:r>
            <a:endParaRPr sz="1466">
              <a:latin typeface="Consolas"/>
              <a:ea typeface="Consolas"/>
              <a:cs typeface="Consolas"/>
              <a:sym typeface="Consolas"/>
            </a:endParaRPr>
          </a:p>
        </p:txBody>
      </p:sp>
      <p:sp>
        <p:nvSpPr>
          <p:cNvPr id="1051" name="Google Shape;1051;p109"/>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52" name="Google Shape;1052;p109"/>
          <p:cNvSpPr txBox="1"/>
          <p:nvPr/>
        </p:nvSpPr>
        <p:spPr>
          <a:xfrm>
            <a:off x="5585213" y="3941588"/>
            <a:ext cx="2763900" cy="7389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300">
                <a:solidFill>
                  <a:srgbClr val="A52A2A"/>
                </a:solidFill>
                <a:highlight>
                  <a:srgbClr val="FFFFFF"/>
                </a:highlight>
                <a:latin typeface="Consolas"/>
                <a:ea typeface="Consolas"/>
                <a:cs typeface="Consolas"/>
                <a:sym typeface="Consolas"/>
              </a:rPr>
              <a:t>selector:pseudo-class </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300">
                <a:solidFill>
                  <a:srgbClr val="FF0000"/>
                </a:solidFill>
                <a:highlight>
                  <a:srgbClr val="FFFFFF"/>
                </a:highlight>
                <a:latin typeface="Consolas"/>
                <a:ea typeface="Consolas"/>
                <a:cs typeface="Consolas"/>
                <a:sym typeface="Consolas"/>
              </a:rPr>
              <a:t>  property</a:t>
            </a:r>
            <a:r>
              <a:rPr lang="en-US" sz="1300">
                <a:solidFill>
                  <a:schemeClr val="dk1"/>
                </a:solidFill>
                <a:highlight>
                  <a:srgbClr val="FFFFFF"/>
                </a:highlight>
                <a:latin typeface="Consolas"/>
                <a:ea typeface="Consolas"/>
                <a:cs typeface="Consolas"/>
                <a:sym typeface="Consolas"/>
              </a:rPr>
              <a:t>:</a:t>
            </a:r>
            <a:r>
              <a:rPr lang="en-US" sz="1300">
                <a:solidFill>
                  <a:srgbClr val="0000CD"/>
                </a:solidFill>
                <a:highlight>
                  <a:srgbClr val="FFFFFF"/>
                </a:highlight>
                <a:latin typeface="Consolas"/>
                <a:ea typeface="Consolas"/>
                <a:cs typeface="Consolas"/>
                <a:sym typeface="Consolas"/>
              </a:rPr>
              <a:t> value</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300">
                <a:solidFill>
                  <a:schemeClr val="dk1"/>
                </a:solidFill>
                <a:highlight>
                  <a:srgbClr val="FFFFFF"/>
                </a:highlight>
                <a:latin typeface="Consolas"/>
                <a:ea typeface="Consolas"/>
                <a:cs typeface="Consolas"/>
                <a:sym typeface="Consolas"/>
              </a:rPr>
              <a:t>}</a:t>
            </a:r>
            <a:endParaRPr sz="1500"/>
          </a:p>
        </p:txBody>
      </p:sp>
      <p:sp>
        <p:nvSpPr>
          <p:cNvPr id="1053" name="Google Shape;1053;p109"/>
          <p:cNvSpPr txBox="1"/>
          <p:nvPr/>
        </p:nvSpPr>
        <p:spPr>
          <a:xfrm>
            <a:off x="5585213" y="3618263"/>
            <a:ext cx="27639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1200"/>
              <a:t>S</a:t>
            </a:r>
            <a:r>
              <a:rPr b="1" lang="en-US" sz="1200"/>
              <a:t>yntax of Pseudo-Classes</a:t>
            </a:r>
            <a:endParaRPr b="1" sz="1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sp>
        <p:nvSpPr>
          <p:cNvPr id="1059" name="Google Shape;1059;p11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Example: Anchor Pseudo-Classes </a:t>
            </a:r>
            <a:endParaRPr/>
          </a:p>
        </p:txBody>
      </p:sp>
      <p:sp>
        <p:nvSpPr>
          <p:cNvPr id="1060" name="Google Shape;1060;p11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61" name="Google Shape;1061;p110"/>
          <p:cNvSpPr txBox="1"/>
          <p:nvPr/>
        </p:nvSpPr>
        <p:spPr>
          <a:xfrm>
            <a:off x="4261725" y="1324706"/>
            <a:ext cx="3796800" cy="3078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None/>
            </a:pPr>
            <a:r>
              <a:t/>
            </a:r>
            <a:endParaRPr sz="1100">
              <a:solidFill>
                <a:srgbClr val="080808"/>
              </a:solidFill>
              <a:highlight>
                <a:srgbClr val="FFFFFF"/>
              </a:highlight>
            </a:endParaRPr>
          </a:p>
        </p:txBody>
      </p:sp>
      <p:sp>
        <p:nvSpPr>
          <p:cNvPr id="1062" name="Google Shape;1062;p110"/>
          <p:cNvSpPr txBox="1"/>
          <p:nvPr/>
        </p:nvSpPr>
        <p:spPr>
          <a:xfrm>
            <a:off x="1417978" y="1476713"/>
            <a:ext cx="2278200" cy="33555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latin typeface="Consolas"/>
                <a:ea typeface="Consolas"/>
                <a:cs typeface="Consolas"/>
                <a:sym typeface="Consolas"/>
              </a:rPr>
              <a:t>/* unvisited link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a:link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red;</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visited link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a:visited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green;</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mouse over link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a:hover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hotpink;</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selected link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a:active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color: blue;</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a:t>
            </a:r>
            <a:endParaRPr sz="1100">
              <a:latin typeface="Consolas"/>
              <a:ea typeface="Consolas"/>
              <a:cs typeface="Consolas"/>
              <a:sym typeface="Consolas"/>
            </a:endParaRPr>
          </a:p>
        </p:txBody>
      </p:sp>
      <p:sp>
        <p:nvSpPr>
          <p:cNvPr id="1063" name="Google Shape;1063;p110"/>
          <p:cNvSpPr txBox="1"/>
          <p:nvPr/>
        </p:nvSpPr>
        <p:spPr>
          <a:xfrm>
            <a:off x="3814172" y="1713413"/>
            <a:ext cx="3912000" cy="26784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latin typeface="Consolas"/>
                <a:ea typeface="Consolas"/>
                <a:cs typeface="Consolas"/>
                <a:sym typeface="Consolas"/>
              </a:rPr>
              <a:t>&lt;body&gt;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&lt;h2&gt;Styling a link depending on state&lt;/h2&gt;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&lt;p&gt;&lt;b&gt;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&lt;a </a:t>
            </a:r>
            <a:r>
              <a:rPr lang="en-US" sz="1100">
                <a:latin typeface="Consolas"/>
                <a:ea typeface="Consolas"/>
                <a:cs typeface="Consolas"/>
                <a:sym typeface="Consolas"/>
              </a:rPr>
              <a:t>href="http://perscholas.com"</a:t>
            </a:r>
            <a:r>
              <a:rPr lang="en-US" sz="1100">
                <a:latin typeface="Consolas"/>
                <a:ea typeface="Consolas"/>
                <a:cs typeface="Consolas"/>
                <a:sym typeface="Consolas"/>
              </a:rPr>
              <a:t> target="_blank"&gt;This is a link&lt;/a&gt;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&lt;/b&gt;&lt;/p&gt;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&lt;p&gt;&lt;b&gt;Note:&lt;/b&gt; a:hover MUST come after a:link and a:visited in the CSS definition in order to be effective.&lt;/p&gt;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&lt;p&gt;&lt;b&gt;Note:&lt;/b&gt; a:active MUST come after a:hover in the CSS definition in order to be effective.&lt;/p&gt;</a:t>
            </a:r>
            <a:endParaRPr sz="1100">
              <a:latin typeface="Consolas"/>
              <a:ea typeface="Consolas"/>
              <a:cs typeface="Consolas"/>
              <a:sym typeface="Consolas"/>
            </a:endParaRPr>
          </a:p>
          <a:p>
            <a:pPr indent="0" lvl="0" marL="0" rtl="0" algn="l">
              <a:spcBef>
                <a:spcPts val="0"/>
              </a:spcBef>
              <a:spcAft>
                <a:spcPts val="0"/>
              </a:spcAft>
              <a:buNone/>
            </a:pPr>
            <a:r>
              <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&lt;/body&gt;</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11"/>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Pseudo-Classes</a:t>
            </a:r>
            <a:r>
              <a:rPr lang="en-US"/>
              <a:t>: :first-child Example</a:t>
            </a:r>
            <a:endParaRPr/>
          </a:p>
        </p:txBody>
      </p:sp>
      <p:sp>
        <p:nvSpPr>
          <p:cNvPr id="1070" name="Google Shape;1070;p111"/>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solidFill>
                  <a:schemeClr val="accent2"/>
                </a:solidFill>
                <a:latin typeface="Consolas"/>
                <a:ea typeface="Consolas"/>
                <a:cs typeface="Consolas"/>
                <a:sym typeface="Consolas"/>
              </a:rPr>
              <a:t>:first-child</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b="1" lang="en-US" sz="1300">
                <a:solidFill>
                  <a:srgbClr val="222222"/>
                </a:solidFill>
                <a:latin typeface="Consolas"/>
                <a:ea typeface="Consolas"/>
                <a:cs typeface="Consolas"/>
                <a:sym typeface="Consolas"/>
              </a:rPr>
              <a:t>:first-child</a:t>
            </a:r>
            <a:r>
              <a:rPr lang="en-US" sz="1300">
                <a:solidFill>
                  <a:srgbClr val="222222"/>
                </a:solidFill>
              </a:rPr>
              <a:t> pseudo-class </a:t>
            </a:r>
            <a:r>
              <a:rPr lang="en-US" sz="1300">
                <a:solidFill>
                  <a:srgbClr val="222222"/>
                </a:solidFill>
              </a:rPr>
              <a:t>matches elements when they are the first child of their parent element.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p:first-child</a:t>
            </a:r>
            <a:r>
              <a:rPr lang="en-US" sz="1300">
                <a:solidFill>
                  <a:schemeClr val="accent2"/>
                </a:solidFill>
                <a:highlight>
                  <a:schemeClr val="lt1"/>
                </a:highlight>
              </a:rPr>
              <a:t> matches every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 that is the first child of its parent, and no other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a:t>
            </a:r>
            <a:endParaRPr sz="1300">
              <a:solidFill>
                <a:schemeClr val="accent2"/>
              </a:solidFill>
              <a:highlight>
                <a:srgbClr val="FFFFFF"/>
              </a:highlight>
            </a:endParaRPr>
          </a:p>
          <a:p>
            <a:pPr indent="0" lvl="0" marL="342900" marR="0" rtl="0" algn="l">
              <a:lnSpc>
                <a:spcPct val="100000"/>
              </a:lnSpc>
              <a:spcBef>
                <a:spcPts val="800"/>
              </a:spcBef>
              <a:spcAft>
                <a:spcPts val="0"/>
              </a:spcAft>
              <a:buClr>
                <a:srgbClr val="000000"/>
              </a:buClr>
              <a:buSzPts val="900"/>
              <a:buFont typeface="Arial"/>
              <a:buNone/>
            </a:pPr>
            <a:r>
              <a:t/>
            </a:r>
            <a:endParaRPr sz="1200">
              <a:solidFill>
                <a:schemeClr val="accent2"/>
              </a:solidFill>
              <a:highlight>
                <a:srgbClr val="FFFFFF"/>
              </a:highlight>
            </a:endParaRPr>
          </a:p>
          <a:p>
            <a:pPr indent="0" lvl="0" marL="0" marR="0" rtl="0" algn="ctr">
              <a:lnSpc>
                <a:spcPct val="100000"/>
              </a:lnSpc>
              <a:spcBef>
                <a:spcPts val="0"/>
              </a:spcBef>
              <a:spcAft>
                <a:spcPts val="0"/>
              </a:spcAft>
              <a:buClr>
                <a:srgbClr val="000000"/>
              </a:buClr>
              <a:buSzPts val="900"/>
              <a:buFont typeface="Arial"/>
              <a:buNone/>
            </a:pPr>
            <a:r>
              <a:rPr b="1" lang="en-US" sz="1200">
                <a:solidFill>
                  <a:schemeClr val="accent2"/>
                </a:solidFill>
                <a:highlight>
                  <a:srgbClr val="FFFFFF"/>
                </a:highlight>
              </a:rPr>
              <a:t>Result</a:t>
            </a:r>
            <a:endParaRPr b="1" sz="1200">
              <a:solidFill>
                <a:schemeClr val="accent2"/>
              </a:solidFill>
              <a:highlight>
                <a:srgbClr val="FFFFFF"/>
              </a:highlight>
            </a:endParaRPr>
          </a:p>
        </p:txBody>
      </p:sp>
      <p:sp>
        <p:nvSpPr>
          <p:cNvPr id="1071" name="Google Shape;1071;p111"/>
          <p:cNvSpPr txBox="1"/>
          <p:nvPr/>
        </p:nvSpPr>
        <p:spPr>
          <a:xfrm>
            <a:off x="4506319" y="1678838"/>
            <a:ext cx="29193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:first-child {</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background</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lightgreen</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1072" name="Google Shape;1072;p111"/>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&gt;Not first child p element.&lt;/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&gt;First child p element.&lt;/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&gt;Doloribus explicabo incidunt magnam magni nobis.&lt;/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
        <p:nvSpPr>
          <p:cNvPr id="1073" name="Google Shape;1073;p111"/>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74" name="Google Shape;1074;p111"/>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075" name="Google Shape;1075;p111"/>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pic>
        <p:nvPicPr>
          <p:cNvPr id="1076" name="Google Shape;1076;p111"/>
          <p:cNvPicPr preferRelativeResize="0"/>
          <p:nvPr/>
        </p:nvPicPr>
        <p:blipFill>
          <a:blip r:embed="rId3">
            <a:alphaModFix/>
          </a:blip>
          <a:stretch>
            <a:fillRect/>
          </a:stretch>
        </p:blipFill>
        <p:spPr>
          <a:xfrm>
            <a:off x="1200928" y="3370041"/>
            <a:ext cx="2564606" cy="122158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12"/>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Pseudo-Classes: :last-child Example</a:t>
            </a:r>
            <a:endParaRPr/>
          </a:p>
        </p:txBody>
      </p:sp>
      <p:sp>
        <p:nvSpPr>
          <p:cNvPr id="1083" name="Google Shape;1083;p112"/>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solidFill>
                  <a:schemeClr val="accent2"/>
                </a:solidFill>
                <a:latin typeface="Consolas"/>
                <a:ea typeface="Consolas"/>
                <a:cs typeface="Consolas"/>
                <a:sym typeface="Consolas"/>
              </a:rPr>
              <a:t>:last-child</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b="1" lang="en-US" sz="1300">
                <a:solidFill>
                  <a:srgbClr val="222222"/>
                </a:solidFill>
                <a:latin typeface="Consolas"/>
                <a:ea typeface="Consolas"/>
                <a:cs typeface="Consolas"/>
                <a:sym typeface="Consolas"/>
              </a:rPr>
              <a:t>:last-child</a:t>
            </a:r>
            <a:r>
              <a:rPr lang="en-US" sz="1300">
                <a:solidFill>
                  <a:srgbClr val="222222"/>
                </a:solidFill>
              </a:rPr>
              <a:t> pseudo-class matches elements when they are the last child of their parent element.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p:last-child</a:t>
            </a:r>
            <a:r>
              <a:rPr lang="en-US" sz="1300">
                <a:solidFill>
                  <a:schemeClr val="accent2"/>
                </a:solidFill>
                <a:highlight>
                  <a:schemeClr val="lt1"/>
                </a:highlight>
              </a:rPr>
              <a:t> matches every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 that is the last child of its parent, and no other </a:t>
            </a:r>
            <a:r>
              <a:rPr lang="en-US" sz="1300">
                <a:solidFill>
                  <a:schemeClr val="accent2"/>
                </a:solidFill>
                <a:highlight>
                  <a:srgbClr val="F1F1F1"/>
                </a:highlight>
                <a:latin typeface="Consolas"/>
                <a:ea typeface="Consolas"/>
                <a:cs typeface="Consolas"/>
                <a:sym typeface="Consolas"/>
              </a:rPr>
              <a:t>&lt;p&gt;</a:t>
            </a:r>
            <a:r>
              <a:rPr lang="en-US" sz="1300">
                <a:solidFill>
                  <a:schemeClr val="accent2"/>
                </a:solidFill>
                <a:highlight>
                  <a:schemeClr val="lt1"/>
                </a:highlight>
              </a:rPr>
              <a:t> elements.</a:t>
            </a:r>
            <a:endParaRPr sz="1300">
              <a:solidFill>
                <a:schemeClr val="accent2"/>
              </a:solidFill>
              <a:highlight>
                <a:srgbClr val="FFFFFF"/>
              </a:highlight>
            </a:endParaRPr>
          </a:p>
          <a:p>
            <a:pPr indent="0" lvl="0" marL="0" marR="0" rtl="0" algn="ctr">
              <a:lnSpc>
                <a:spcPct val="100000"/>
              </a:lnSpc>
              <a:spcBef>
                <a:spcPts val="800"/>
              </a:spcBef>
              <a:spcAft>
                <a:spcPts val="0"/>
              </a:spcAft>
              <a:buClr>
                <a:srgbClr val="000000"/>
              </a:buClr>
              <a:buSzPts val="900"/>
              <a:buFont typeface="Arial"/>
              <a:buNone/>
            </a:pPr>
            <a:r>
              <a:rPr b="1" lang="en-US" sz="1200">
                <a:solidFill>
                  <a:schemeClr val="accent2"/>
                </a:solidFill>
                <a:highlight>
                  <a:srgbClr val="FFFFFF"/>
                </a:highlight>
              </a:rPr>
              <a:t>Result</a:t>
            </a:r>
            <a:endParaRPr b="1" sz="1200">
              <a:solidFill>
                <a:schemeClr val="accent2"/>
              </a:solidFill>
              <a:highlight>
                <a:srgbClr val="FFFFFF"/>
              </a:highlight>
            </a:endParaRPr>
          </a:p>
        </p:txBody>
      </p:sp>
      <p:sp>
        <p:nvSpPr>
          <p:cNvPr id="1084" name="Google Shape;1084;p112"/>
          <p:cNvSpPr txBox="1"/>
          <p:nvPr/>
        </p:nvSpPr>
        <p:spPr>
          <a:xfrm>
            <a:off x="4506319" y="1678838"/>
            <a:ext cx="29193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:last-child {</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a:t>
            </a:r>
            <a:r>
              <a:rPr lang="en-US" sz="1400">
                <a:solidFill>
                  <a:srgbClr val="174AD4"/>
                </a:solidFill>
                <a:highlight>
                  <a:srgbClr val="FFFFFF"/>
                </a:highlight>
                <a:latin typeface="Consolas"/>
                <a:ea typeface="Consolas"/>
                <a:cs typeface="Consolas"/>
                <a:sym typeface="Consolas"/>
              </a:rPr>
              <a:t>background</a:t>
            </a:r>
            <a:r>
              <a:rPr lang="en-US" sz="1400">
                <a:solidFill>
                  <a:srgbClr val="080808"/>
                </a:solidFill>
                <a:highlight>
                  <a:srgbClr val="FFFFFF"/>
                </a:highlight>
                <a:latin typeface="Consolas"/>
                <a:ea typeface="Consolas"/>
                <a:cs typeface="Consolas"/>
                <a:sym typeface="Consolas"/>
              </a:rPr>
              <a:t>: </a:t>
            </a:r>
            <a:r>
              <a:rPr lang="en-US" sz="1400">
                <a:solidFill>
                  <a:srgbClr val="067D17"/>
                </a:solidFill>
                <a:highlight>
                  <a:srgbClr val="FFFFFF"/>
                </a:highlight>
                <a:latin typeface="Consolas"/>
                <a:ea typeface="Consolas"/>
                <a:cs typeface="Consolas"/>
                <a:sym typeface="Consolas"/>
              </a:rPr>
              <a:t>pink</a:t>
            </a: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a:t>
            </a:r>
            <a:endParaRPr sz="1400">
              <a:solidFill>
                <a:srgbClr val="080808"/>
              </a:solidFill>
              <a:highlight>
                <a:srgbClr val="FFFFFF"/>
              </a:highlight>
              <a:latin typeface="Consolas"/>
              <a:ea typeface="Consolas"/>
              <a:cs typeface="Consolas"/>
              <a:sym typeface="Consolas"/>
            </a:endParaRPr>
          </a:p>
        </p:txBody>
      </p:sp>
      <p:sp>
        <p:nvSpPr>
          <p:cNvPr id="1085" name="Google Shape;1085;p112"/>
          <p:cNvSpPr txBox="1"/>
          <p:nvPr/>
        </p:nvSpPr>
        <p:spPr>
          <a:xfrm>
            <a:off x="4506319" y="2886900"/>
            <a:ext cx="4315200" cy="2078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&gt;Bootstrap&lt;/</a:t>
            </a:r>
            <a:r>
              <a:rPr lang="en-US" sz="1400">
                <a:solidFill>
                  <a:srgbClr val="0033B3"/>
                </a:solidFill>
                <a:highlight>
                  <a:srgbClr val="FFFFFF"/>
                </a:highlight>
                <a:latin typeface="Consolas"/>
                <a:ea typeface="Consolas"/>
                <a:cs typeface="Consolas"/>
                <a:sym typeface="Consolas"/>
              </a:rPr>
              <a:t>h2</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&gt;Lorem ipsum dolor sit amet, consectetur adipisicing elit.&lt;/</a:t>
            </a:r>
            <a:r>
              <a:rPr lang="en-US" sz="1400">
                <a:solidFill>
                  <a:srgbClr val="0033B3"/>
                </a:solidFill>
                <a:highlight>
                  <a:srgbClr val="FFFFFF"/>
                </a:highlight>
                <a:latin typeface="Consolas"/>
                <a:ea typeface="Consolas"/>
                <a:cs typeface="Consolas"/>
                <a:sym typeface="Consolas"/>
              </a:rPr>
              <a:t>p</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&gt;Last child p element.&lt;/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div</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chemeClr val="lt1"/>
                </a:highlight>
                <a:latin typeface="Consolas"/>
                <a:ea typeface="Consolas"/>
                <a:cs typeface="Consolas"/>
                <a:sym typeface="Consolas"/>
              </a:rPr>
              <a:t>   &lt;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&gt;Also last child p element.&lt;/</a:t>
            </a:r>
            <a:r>
              <a:rPr lang="en-US" sz="1400">
                <a:solidFill>
                  <a:srgbClr val="0033B3"/>
                </a:solidFill>
                <a:highlight>
                  <a:schemeClr val="lt1"/>
                </a:highlight>
                <a:latin typeface="Consolas"/>
                <a:ea typeface="Consolas"/>
                <a:cs typeface="Consolas"/>
                <a:sym typeface="Consolas"/>
              </a:rPr>
              <a:t>p</a:t>
            </a:r>
            <a:r>
              <a:rPr lang="en-US" sz="1400">
                <a:solidFill>
                  <a:srgbClr val="080808"/>
                </a:solidFill>
                <a:highlight>
                  <a:schemeClr val="lt1"/>
                </a:highlight>
                <a:latin typeface="Consolas"/>
                <a:ea typeface="Consolas"/>
                <a:cs typeface="Consolas"/>
                <a:sym typeface="Consolas"/>
              </a:rPr>
              <a:t>&gt;</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80808"/>
                </a:solidFill>
                <a:highlight>
                  <a:srgbClr val="FFFFFF"/>
                </a:highlight>
                <a:latin typeface="Consolas"/>
                <a:ea typeface="Consolas"/>
                <a:cs typeface="Consolas"/>
                <a:sym typeface="Consolas"/>
              </a:rPr>
              <a:t>&lt;/</a:t>
            </a:r>
            <a:r>
              <a:rPr lang="en-US" sz="1400">
                <a:solidFill>
                  <a:srgbClr val="0033B3"/>
                </a:solidFill>
                <a:highlight>
                  <a:srgbClr val="FFFFFF"/>
                </a:highlight>
                <a:latin typeface="Consolas"/>
                <a:ea typeface="Consolas"/>
                <a:cs typeface="Consolas"/>
                <a:sym typeface="Consolas"/>
              </a:rPr>
              <a:t>section</a:t>
            </a:r>
            <a:r>
              <a:rPr lang="en-US" sz="1400">
                <a:solidFill>
                  <a:srgbClr val="080808"/>
                </a:solidFill>
                <a:highlight>
                  <a:srgbClr val="FFFFFF"/>
                </a:highlight>
                <a:latin typeface="Consolas"/>
                <a:ea typeface="Consolas"/>
                <a:cs typeface="Consolas"/>
                <a:sym typeface="Consolas"/>
              </a:rPr>
              <a:t>&gt;</a:t>
            </a:r>
            <a:endParaRPr sz="1400">
              <a:solidFill>
                <a:srgbClr val="080808"/>
              </a:solidFill>
              <a:highlight>
                <a:srgbClr val="FFFFFF"/>
              </a:highlight>
              <a:latin typeface="Consolas"/>
              <a:ea typeface="Consolas"/>
              <a:cs typeface="Consolas"/>
              <a:sym typeface="Consolas"/>
            </a:endParaRPr>
          </a:p>
        </p:txBody>
      </p:sp>
      <p:sp>
        <p:nvSpPr>
          <p:cNvPr id="1086" name="Google Shape;1086;p11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087" name="Google Shape;1087;p112"/>
          <p:cNvSpPr txBox="1"/>
          <p:nvPr/>
        </p:nvSpPr>
        <p:spPr>
          <a:xfrm>
            <a:off x="4506319" y="2540616"/>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088" name="Google Shape;1088;p112"/>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pic>
        <p:nvPicPr>
          <p:cNvPr id="1089" name="Google Shape;1089;p112"/>
          <p:cNvPicPr preferRelativeResize="0"/>
          <p:nvPr/>
        </p:nvPicPr>
        <p:blipFill>
          <a:blip r:embed="rId3">
            <a:alphaModFix/>
          </a:blip>
          <a:stretch>
            <a:fillRect/>
          </a:stretch>
        </p:blipFill>
        <p:spPr>
          <a:xfrm>
            <a:off x="1076000" y="3568525"/>
            <a:ext cx="2878931" cy="1271588"/>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13"/>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US"/>
              <a:t>Pseudo-Classes: :nth-child() Example</a:t>
            </a:r>
            <a:endParaRPr/>
          </a:p>
        </p:txBody>
      </p:sp>
      <p:sp>
        <p:nvSpPr>
          <p:cNvPr id="1096" name="Google Shape;1096;p113"/>
          <p:cNvSpPr txBox="1"/>
          <p:nvPr/>
        </p:nvSpPr>
        <p:spPr>
          <a:xfrm>
            <a:off x="564113" y="1332563"/>
            <a:ext cx="3838200" cy="31278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US" sz="1700">
                <a:solidFill>
                  <a:schemeClr val="accent2"/>
                </a:solidFill>
                <a:latin typeface="Consolas"/>
                <a:ea typeface="Consolas"/>
                <a:cs typeface="Consolas"/>
                <a:sym typeface="Consolas"/>
              </a:rPr>
              <a:t>:nth-child()</a:t>
            </a:r>
            <a:endParaRPr b="1" sz="1400">
              <a:solidFill>
                <a:schemeClr val="accent2"/>
              </a:solidFill>
              <a:highlight>
                <a:schemeClr val="lt1"/>
              </a:highlight>
            </a:endParaRPr>
          </a:p>
          <a:p>
            <a:pPr indent="0" lvl="0" marL="0" rtl="0" algn="l">
              <a:spcBef>
                <a:spcPts val="800"/>
              </a:spcBef>
              <a:spcAft>
                <a:spcPts val="0"/>
              </a:spcAft>
              <a:buNone/>
            </a:pPr>
            <a:r>
              <a:rPr lang="en-US" sz="1300">
                <a:solidFill>
                  <a:srgbClr val="222222"/>
                </a:solidFill>
              </a:rPr>
              <a:t>The </a:t>
            </a:r>
            <a:r>
              <a:rPr b="1" lang="en-US" sz="1300">
                <a:solidFill>
                  <a:srgbClr val="222222"/>
                </a:solidFill>
                <a:latin typeface="Consolas"/>
                <a:ea typeface="Consolas"/>
                <a:cs typeface="Consolas"/>
                <a:sym typeface="Consolas"/>
              </a:rPr>
              <a:t>:nth-child()</a:t>
            </a:r>
            <a:r>
              <a:rPr lang="en-US" sz="1300">
                <a:solidFill>
                  <a:srgbClr val="222222"/>
                </a:solidFill>
              </a:rPr>
              <a:t> pseudo-class matches elements based on their order within their group of siblings. </a:t>
            </a:r>
            <a:endParaRPr sz="1300">
              <a:solidFill>
                <a:schemeClr val="accent2"/>
              </a:solidFill>
              <a:highlight>
                <a:srgbClr val="FFFFFF"/>
              </a:highlight>
            </a:endParaRPr>
          </a:p>
          <a:p>
            <a:pPr indent="0" lvl="0" marL="0" rtl="0" algn="l">
              <a:lnSpc>
                <a:spcPct val="115000"/>
              </a:lnSpc>
              <a:spcBef>
                <a:spcPts val="800"/>
              </a:spcBef>
              <a:spcAft>
                <a:spcPts val="0"/>
              </a:spcAft>
              <a:buNone/>
            </a:pPr>
            <a:r>
              <a:rPr b="1" lang="en-US" sz="1300">
                <a:solidFill>
                  <a:schemeClr val="accent2"/>
                </a:solidFill>
                <a:highlight>
                  <a:schemeClr val="lt1"/>
                </a:highlight>
              </a:rPr>
              <a:t>In the example, </a:t>
            </a:r>
            <a:r>
              <a:rPr lang="en-US" sz="1300">
                <a:solidFill>
                  <a:schemeClr val="accent2"/>
                </a:solidFill>
                <a:highlight>
                  <a:srgbClr val="F1F1F1"/>
                </a:highlight>
                <a:latin typeface="Consolas"/>
                <a:ea typeface="Consolas"/>
                <a:cs typeface="Consolas"/>
                <a:sym typeface="Consolas"/>
              </a:rPr>
              <a:t>li</a:t>
            </a:r>
            <a:r>
              <a:rPr lang="en-US" sz="1300">
                <a:solidFill>
                  <a:schemeClr val="accent2"/>
                </a:solidFill>
                <a:highlight>
                  <a:srgbClr val="F1F1F1"/>
                </a:highlight>
                <a:latin typeface="Consolas"/>
                <a:ea typeface="Consolas"/>
                <a:cs typeface="Consolas"/>
                <a:sym typeface="Consolas"/>
              </a:rPr>
              <a:t>:nth-child()</a:t>
            </a:r>
            <a:r>
              <a:rPr lang="en-US" sz="1300">
                <a:solidFill>
                  <a:schemeClr val="accent2"/>
                </a:solidFill>
                <a:highlight>
                  <a:schemeClr val="lt1"/>
                </a:highlight>
              </a:rPr>
              <a:t> matches every </a:t>
            </a:r>
            <a:r>
              <a:rPr lang="en-US" sz="1300">
                <a:solidFill>
                  <a:schemeClr val="accent2"/>
                </a:solidFill>
                <a:highlight>
                  <a:srgbClr val="F1F1F1"/>
                </a:highlight>
                <a:latin typeface="Consolas"/>
                <a:ea typeface="Consolas"/>
                <a:cs typeface="Consolas"/>
                <a:sym typeface="Consolas"/>
              </a:rPr>
              <a:t>&lt;li&gt;</a:t>
            </a:r>
            <a:r>
              <a:rPr lang="en-US" sz="1300">
                <a:solidFill>
                  <a:schemeClr val="accent2"/>
                </a:solidFill>
                <a:highlight>
                  <a:schemeClr val="lt1"/>
                </a:highlight>
              </a:rPr>
              <a:t> element based on its position among its siblings</a:t>
            </a:r>
            <a:r>
              <a:rPr lang="en-US" sz="1200">
                <a:solidFill>
                  <a:schemeClr val="accent2"/>
                </a:solidFill>
                <a:highlight>
                  <a:schemeClr val="lt1"/>
                </a:highlight>
              </a:rPr>
              <a:t>.</a:t>
            </a:r>
            <a:endParaRPr sz="1200">
              <a:solidFill>
                <a:schemeClr val="accent2"/>
              </a:solidFill>
              <a:highlight>
                <a:srgbClr val="FFFFFF"/>
              </a:highlight>
            </a:endParaRPr>
          </a:p>
          <a:p>
            <a:pPr indent="0" lvl="0" marL="0" marR="0" rtl="0" algn="ctr">
              <a:lnSpc>
                <a:spcPct val="100000"/>
              </a:lnSpc>
              <a:spcBef>
                <a:spcPts val="800"/>
              </a:spcBef>
              <a:spcAft>
                <a:spcPts val="0"/>
              </a:spcAft>
              <a:buClr>
                <a:srgbClr val="000000"/>
              </a:buClr>
              <a:buSzPts val="900"/>
              <a:buFont typeface="Arial"/>
              <a:buNone/>
            </a:pPr>
            <a:r>
              <a:rPr b="1" lang="en-US" sz="1200">
                <a:solidFill>
                  <a:schemeClr val="accent2"/>
                </a:solidFill>
                <a:highlight>
                  <a:srgbClr val="FFFFFF"/>
                </a:highlight>
              </a:rPr>
              <a:t>Result</a:t>
            </a:r>
            <a:endParaRPr b="1" sz="1200">
              <a:solidFill>
                <a:schemeClr val="accent2"/>
              </a:solidFill>
              <a:highlight>
                <a:srgbClr val="FFFFFF"/>
              </a:highlight>
            </a:endParaRPr>
          </a:p>
        </p:txBody>
      </p:sp>
      <p:sp>
        <p:nvSpPr>
          <p:cNvPr id="1097" name="Google Shape;1097;p113"/>
          <p:cNvSpPr txBox="1"/>
          <p:nvPr/>
        </p:nvSpPr>
        <p:spPr>
          <a:xfrm>
            <a:off x="4506325" y="1678850"/>
            <a:ext cx="3502800" cy="7851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033B3"/>
                </a:solidFill>
                <a:highlight>
                  <a:schemeClr val="lt1"/>
                </a:highlight>
                <a:latin typeface="Consolas"/>
                <a:ea typeface="Consolas"/>
                <a:cs typeface="Consolas"/>
                <a:sym typeface="Consolas"/>
              </a:rPr>
              <a:t>li</a:t>
            </a:r>
            <a:r>
              <a:rPr lang="en-US" sz="1400">
                <a:solidFill>
                  <a:srgbClr val="080808"/>
                </a:solidFill>
                <a:highlight>
                  <a:schemeClr val="lt1"/>
                </a:highlight>
                <a:latin typeface="Consolas"/>
                <a:ea typeface="Consolas"/>
                <a:cs typeface="Consolas"/>
                <a:sym typeface="Consolas"/>
              </a:rPr>
              <a:t>:</a:t>
            </a:r>
            <a:r>
              <a:rPr lang="en-US" sz="1400">
                <a:solidFill>
                  <a:srgbClr val="0033B3"/>
                </a:solidFill>
                <a:highlight>
                  <a:schemeClr val="lt1"/>
                </a:highlight>
                <a:latin typeface="Consolas"/>
                <a:ea typeface="Consolas"/>
                <a:cs typeface="Consolas"/>
                <a:sym typeface="Consolas"/>
              </a:rPr>
              <a:t>nth-child</a:t>
            </a:r>
            <a:r>
              <a:rPr lang="en-US" sz="1400">
                <a:solidFill>
                  <a:srgbClr val="080808"/>
                </a:solidFill>
                <a:highlight>
                  <a:schemeClr val="lt1"/>
                </a:highlight>
                <a:latin typeface="Consolas"/>
                <a:ea typeface="Consolas"/>
                <a:cs typeface="Consolas"/>
                <a:sym typeface="Consolas"/>
              </a:rPr>
              <a:t>(</a:t>
            </a:r>
            <a:r>
              <a:rPr lang="en-US" sz="1400">
                <a:solidFill>
                  <a:srgbClr val="1750EB"/>
                </a:solidFill>
                <a:highlight>
                  <a:schemeClr val="lt1"/>
                </a:highlight>
                <a:latin typeface="Consolas"/>
                <a:ea typeface="Consolas"/>
                <a:cs typeface="Consolas"/>
                <a:sym typeface="Consolas"/>
              </a:rPr>
              <a:t>1</a:t>
            </a:r>
            <a:r>
              <a:rPr lang="en-US" sz="1400">
                <a:solidFill>
                  <a:srgbClr val="080808"/>
                </a:solidFill>
                <a:highlight>
                  <a:schemeClr val="lt1"/>
                </a:highlight>
                <a:latin typeface="Consolas"/>
                <a:ea typeface="Consolas"/>
                <a:cs typeface="Consolas"/>
                <a:sym typeface="Consolas"/>
              </a:rPr>
              <a:t>) { </a:t>
            </a:r>
            <a:r>
              <a:rPr lang="en-US" sz="1400">
                <a:solidFill>
                  <a:srgbClr val="174AD4"/>
                </a:solidFill>
                <a:highlight>
                  <a:schemeClr val="lt1"/>
                </a:highlight>
                <a:latin typeface="Consolas"/>
                <a:ea typeface="Consolas"/>
                <a:cs typeface="Consolas"/>
                <a:sym typeface="Consolas"/>
              </a:rPr>
              <a:t>color</a:t>
            </a:r>
            <a:r>
              <a:rPr lang="en-US" sz="1400">
                <a:solidFill>
                  <a:srgbClr val="080808"/>
                </a:solidFill>
                <a:highlight>
                  <a:schemeClr val="lt1"/>
                </a:highlight>
                <a:latin typeface="Consolas"/>
                <a:ea typeface="Consolas"/>
                <a:cs typeface="Consolas"/>
                <a:sym typeface="Consolas"/>
              </a:rPr>
              <a:t>: </a:t>
            </a:r>
            <a:r>
              <a:rPr lang="en-US" sz="1400">
                <a:solidFill>
                  <a:srgbClr val="067D17"/>
                </a:solidFill>
                <a:highlight>
                  <a:schemeClr val="lt1"/>
                </a:highlight>
                <a:latin typeface="Consolas"/>
                <a:ea typeface="Consolas"/>
                <a:cs typeface="Consolas"/>
                <a:sym typeface="Consolas"/>
              </a:rPr>
              <a:t>blue</a:t>
            </a:r>
            <a:r>
              <a:rPr lang="en-US" sz="1400">
                <a:solidFill>
                  <a:srgbClr val="080808"/>
                </a:solidFill>
                <a:highlight>
                  <a:schemeClr val="lt1"/>
                </a:highlight>
                <a:latin typeface="Consolas"/>
                <a:ea typeface="Consolas"/>
                <a:cs typeface="Consolas"/>
                <a:sym typeface="Consolas"/>
              </a:rPr>
              <a:t>; }</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033B3"/>
                </a:solidFill>
                <a:highlight>
                  <a:schemeClr val="lt1"/>
                </a:highlight>
                <a:latin typeface="Consolas"/>
                <a:ea typeface="Consolas"/>
                <a:cs typeface="Consolas"/>
                <a:sym typeface="Consolas"/>
              </a:rPr>
              <a:t>li</a:t>
            </a:r>
            <a:r>
              <a:rPr lang="en-US" sz="1400">
                <a:solidFill>
                  <a:srgbClr val="080808"/>
                </a:solidFill>
                <a:highlight>
                  <a:schemeClr val="lt1"/>
                </a:highlight>
                <a:latin typeface="Consolas"/>
                <a:ea typeface="Consolas"/>
                <a:cs typeface="Consolas"/>
                <a:sym typeface="Consolas"/>
              </a:rPr>
              <a:t>:</a:t>
            </a:r>
            <a:r>
              <a:rPr lang="en-US" sz="1400">
                <a:solidFill>
                  <a:srgbClr val="0033B3"/>
                </a:solidFill>
                <a:highlight>
                  <a:schemeClr val="lt1"/>
                </a:highlight>
                <a:latin typeface="Consolas"/>
                <a:ea typeface="Consolas"/>
                <a:cs typeface="Consolas"/>
                <a:sym typeface="Consolas"/>
              </a:rPr>
              <a:t>nth-child</a:t>
            </a:r>
            <a:r>
              <a:rPr lang="en-US" sz="1400">
                <a:solidFill>
                  <a:srgbClr val="080808"/>
                </a:solidFill>
                <a:highlight>
                  <a:schemeClr val="lt1"/>
                </a:highlight>
                <a:latin typeface="Consolas"/>
                <a:ea typeface="Consolas"/>
                <a:cs typeface="Consolas"/>
                <a:sym typeface="Consolas"/>
              </a:rPr>
              <a:t>(</a:t>
            </a:r>
            <a:r>
              <a:rPr lang="en-US" sz="1400">
                <a:solidFill>
                  <a:srgbClr val="1750EB"/>
                </a:solidFill>
                <a:highlight>
                  <a:schemeClr val="lt1"/>
                </a:highlight>
                <a:latin typeface="Consolas"/>
                <a:ea typeface="Consolas"/>
                <a:cs typeface="Consolas"/>
                <a:sym typeface="Consolas"/>
              </a:rPr>
              <a:t>2</a:t>
            </a:r>
            <a:r>
              <a:rPr lang="en-US" sz="1400">
                <a:solidFill>
                  <a:srgbClr val="080808"/>
                </a:solidFill>
                <a:highlight>
                  <a:schemeClr val="lt1"/>
                </a:highlight>
                <a:latin typeface="Consolas"/>
                <a:ea typeface="Consolas"/>
                <a:cs typeface="Consolas"/>
                <a:sym typeface="Consolas"/>
              </a:rPr>
              <a:t>) { </a:t>
            </a:r>
            <a:r>
              <a:rPr lang="en-US" sz="1400">
                <a:solidFill>
                  <a:srgbClr val="174AD4"/>
                </a:solidFill>
                <a:highlight>
                  <a:schemeClr val="lt1"/>
                </a:highlight>
                <a:latin typeface="Consolas"/>
                <a:ea typeface="Consolas"/>
                <a:cs typeface="Consolas"/>
                <a:sym typeface="Consolas"/>
              </a:rPr>
              <a:t>color</a:t>
            </a:r>
            <a:r>
              <a:rPr lang="en-US" sz="1400">
                <a:solidFill>
                  <a:srgbClr val="080808"/>
                </a:solidFill>
                <a:highlight>
                  <a:schemeClr val="lt1"/>
                </a:highlight>
                <a:latin typeface="Consolas"/>
                <a:ea typeface="Consolas"/>
                <a:cs typeface="Consolas"/>
                <a:sym typeface="Consolas"/>
              </a:rPr>
              <a:t>: </a:t>
            </a:r>
            <a:r>
              <a:rPr lang="en-US" sz="1400">
                <a:solidFill>
                  <a:srgbClr val="067D17"/>
                </a:solidFill>
                <a:highlight>
                  <a:schemeClr val="lt1"/>
                </a:highlight>
                <a:latin typeface="Consolas"/>
                <a:ea typeface="Consolas"/>
                <a:cs typeface="Consolas"/>
                <a:sym typeface="Consolas"/>
              </a:rPr>
              <a:t>green</a:t>
            </a:r>
            <a:r>
              <a:rPr lang="en-US" sz="1400">
                <a:solidFill>
                  <a:srgbClr val="080808"/>
                </a:solidFill>
                <a:highlight>
                  <a:schemeClr val="lt1"/>
                </a:highlight>
                <a:latin typeface="Consolas"/>
                <a:ea typeface="Consolas"/>
                <a:cs typeface="Consolas"/>
                <a:sym typeface="Consolas"/>
              </a:rPr>
              <a:t>; }</a:t>
            </a:r>
            <a:endParaRPr sz="14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1400">
                <a:solidFill>
                  <a:srgbClr val="0033B3"/>
                </a:solidFill>
                <a:highlight>
                  <a:schemeClr val="lt1"/>
                </a:highlight>
                <a:latin typeface="Consolas"/>
                <a:ea typeface="Consolas"/>
                <a:cs typeface="Consolas"/>
                <a:sym typeface="Consolas"/>
              </a:rPr>
              <a:t>li</a:t>
            </a:r>
            <a:r>
              <a:rPr lang="en-US" sz="1400">
                <a:solidFill>
                  <a:srgbClr val="080808"/>
                </a:solidFill>
                <a:highlight>
                  <a:schemeClr val="lt1"/>
                </a:highlight>
                <a:latin typeface="Consolas"/>
                <a:ea typeface="Consolas"/>
                <a:cs typeface="Consolas"/>
                <a:sym typeface="Consolas"/>
              </a:rPr>
              <a:t>:</a:t>
            </a:r>
            <a:r>
              <a:rPr lang="en-US" sz="1400">
                <a:solidFill>
                  <a:srgbClr val="0033B3"/>
                </a:solidFill>
                <a:highlight>
                  <a:schemeClr val="lt1"/>
                </a:highlight>
                <a:latin typeface="Consolas"/>
                <a:ea typeface="Consolas"/>
                <a:cs typeface="Consolas"/>
                <a:sym typeface="Consolas"/>
              </a:rPr>
              <a:t>nth-child</a:t>
            </a:r>
            <a:r>
              <a:rPr lang="en-US" sz="1400">
                <a:solidFill>
                  <a:srgbClr val="080808"/>
                </a:solidFill>
                <a:highlight>
                  <a:schemeClr val="lt1"/>
                </a:highlight>
                <a:latin typeface="Consolas"/>
                <a:ea typeface="Consolas"/>
                <a:cs typeface="Consolas"/>
                <a:sym typeface="Consolas"/>
              </a:rPr>
              <a:t>(</a:t>
            </a:r>
            <a:r>
              <a:rPr lang="en-US" sz="1400">
                <a:solidFill>
                  <a:srgbClr val="1750EB"/>
                </a:solidFill>
                <a:highlight>
                  <a:schemeClr val="lt1"/>
                </a:highlight>
                <a:latin typeface="Consolas"/>
                <a:ea typeface="Consolas"/>
                <a:cs typeface="Consolas"/>
                <a:sym typeface="Consolas"/>
              </a:rPr>
              <a:t>3</a:t>
            </a:r>
            <a:r>
              <a:rPr lang="en-US" sz="1400">
                <a:solidFill>
                  <a:srgbClr val="080808"/>
                </a:solidFill>
                <a:highlight>
                  <a:schemeClr val="lt1"/>
                </a:highlight>
                <a:latin typeface="Consolas"/>
                <a:ea typeface="Consolas"/>
                <a:cs typeface="Consolas"/>
                <a:sym typeface="Consolas"/>
              </a:rPr>
              <a:t>) { </a:t>
            </a:r>
            <a:r>
              <a:rPr lang="en-US" sz="1400">
                <a:solidFill>
                  <a:srgbClr val="174AD4"/>
                </a:solidFill>
                <a:highlight>
                  <a:schemeClr val="lt1"/>
                </a:highlight>
                <a:latin typeface="Consolas"/>
                <a:ea typeface="Consolas"/>
                <a:cs typeface="Consolas"/>
                <a:sym typeface="Consolas"/>
              </a:rPr>
              <a:t>color</a:t>
            </a:r>
            <a:r>
              <a:rPr lang="en-US" sz="1400">
                <a:solidFill>
                  <a:srgbClr val="080808"/>
                </a:solidFill>
                <a:highlight>
                  <a:schemeClr val="lt1"/>
                </a:highlight>
                <a:latin typeface="Consolas"/>
                <a:ea typeface="Consolas"/>
                <a:cs typeface="Consolas"/>
                <a:sym typeface="Consolas"/>
              </a:rPr>
              <a:t>: </a:t>
            </a:r>
            <a:r>
              <a:rPr lang="en-US" sz="1400">
                <a:solidFill>
                  <a:srgbClr val="067D17"/>
                </a:solidFill>
                <a:highlight>
                  <a:schemeClr val="lt1"/>
                </a:highlight>
                <a:latin typeface="Consolas"/>
                <a:ea typeface="Consolas"/>
                <a:cs typeface="Consolas"/>
                <a:sym typeface="Consolas"/>
              </a:rPr>
              <a:t>orange</a:t>
            </a:r>
            <a:r>
              <a:rPr lang="en-US" sz="1400">
                <a:solidFill>
                  <a:srgbClr val="080808"/>
                </a:solidFill>
                <a:highlight>
                  <a:schemeClr val="lt1"/>
                </a:highlight>
                <a:latin typeface="Consolas"/>
                <a:ea typeface="Consolas"/>
                <a:cs typeface="Consolas"/>
                <a:sym typeface="Consolas"/>
              </a:rPr>
              <a:t>; }</a:t>
            </a:r>
            <a:endParaRPr sz="1400">
              <a:solidFill>
                <a:srgbClr val="0033B3"/>
              </a:solidFill>
              <a:highlight>
                <a:srgbClr val="FFFFFF"/>
              </a:highlight>
              <a:latin typeface="Consolas"/>
              <a:ea typeface="Consolas"/>
              <a:cs typeface="Consolas"/>
              <a:sym typeface="Consolas"/>
            </a:endParaRPr>
          </a:p>
        </p:txBody>
      </p:sp>
      <p:sp>
        <p:nvSpPr>
          <p:cNvPr id="1098" name="Google Shape;1098;p113"/>
          <p:cNvSpPr txBox="1"/>
          <p:nvPr/>
        </p:nvSpPr>
        <p:spPr>
          <a:xfrm>
            <a:off x="4506319" y="2810225"/>
            <a:ext cx="4315200" cy="12159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400">
                <a:solidFill>
                  <a:srgbClr val="080808"/>
                </a:solidFill>
                <a:latin typeface="Consolas"/>
                <a:ea typeface="Consolas"/>
                <a:cs typeface="Consolas"/>
                <a:sym typeface="Consolas"/>
              </a:rPr>
              <a:t>&lt;</a:t>
            </a:r>
            <a:r>
              <a:rPr lang="en-US" sz="1400">
                <a:solidFill>
                  <a:srgbClr val="0033B3"/>
                </a:solidFill>
                <a:latin typeface="Consolas"/>
                <a:ea typeface="Consolas"/>
                <a:cs typeface="Consolas"/>
                <a:sym typeface="Consolas"/>
              </a:rPr>
              <a:t>ol</a:t>
            </a:r>
            <a:r>
              <a:rPr lang="en-US" sz="1400">
                <a:solidFill>
                  <a:srgbClr val="080808"/>
                </a:solidFill>
                <a:latin typeface="Consolas"/>
                <a:ea typeface="Consolas"/>
                <a:cs typeface="Consolas"/>
                <a:sym typeface="Consolas"/>
              </a:rPr>
              <a:t>&gt;</a:t>
            </a:r>
            <a:endParaRPr sz="1400">
              <a:solidFill>
                <a:srgbClr val="080808"/>
              </a:solidFill>
              <a:latin typeface="Consolas"/>
              <a:ea typeface="Consolas"/>
              <a:cs typeface="Consolas"/>
              <a:sym typeface="Consolas"/>
            </a:endParaRPr>
          </a:p>
          <a:p>
            <a:pPr indent="0" lvl="0" marL="0" rtl="0" algn="l">
              <a:spcBef>
                <a:spcPts val="0"/>
              </a:spcBef>
              <a:spcAft>
                <a:spcPts val="0"/>
              </a:spcAft>
              <a:buNone/>
            </a:pPr>
            <a:r>
              <a:rPr lang="en-US" sz="1400">
                <a:solidFill>
                  <a:srgbClr val="080808"/>
                </a:solidFill>
                <a:latin typeface="Consolas"/>
                <a:ea typeface="Consolas"/>
                <a:cs typeface="Consolas"/>
                <a:sym typeface="Consolas"/>
              </a:rPr>
              <a:t>   &lt;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&gt;List Item 1&lt;/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a:t>
            </a:r>
            <a:endParaRPr sz="1400">
              <a:solidFill>
                <a:srgbClr val="080808"/>
              </a:solidFill>
              <a:latin typeface="Consolas"/>
              <a:ea typeface="Consolas"/>
              <a:cs typeface="Consolas"/>
              <a:sym typeface="Consolas"/>
            </a:endParaRPr>
          </a:p>
          <a:p>
            <a:pPr indent="0" lvl="0" marL="0" rtl="0" algn="l">
              <a:spcBef>
                <a:spcPts val="0"/>
              </a:spcBef>
              <a:spcAft>
                <a:spcPts val="0"/>
              </a:spcAft>
              <a:buNone/>
            </a:pPr>
            <a:r>
              <a:rPr lang="en-US" sz="1400">
                <a:solidFill>
                  <a:srgbClr val="080808"/>
                </a:solidFill>
                <a:latin typeface="Consolas"/>
                <a:ea typeface="Consolas"/>
                <a:cs typeface="Consolas"/>
                <a:sym typeface="Consolas"/>
              </a:rPr>
              <a:t>   &lt;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&gt;List Item 2&lt;/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a:t>
            </a:r>
            <a:endParaRPr sz="1400">
              <a:solidFill>
                <a:srgbClr val="080808"/>
              </a:solidFill>
              <a:latin typeface="Consolas"/>
              <a:ea typeface="Consolas"/>
              <a:cs typeface="Consolas"/>
              <a:sym typeface="Consolas"/>
            </a:endParaRPr>
          </a:p>
          <a:p>
            <a:pPr indent="0" lvl="0" marL="0" rtl="0" algn="l">
              <a:spcBef>
                <a:spcPts val="0"/>
              </a:spcBef>
              <a:spcAft>
                <a:spcPts val="0"/>
              </a:spcAft>
              <a:buNone/>
            </a:pPr>
            <a:r>
              <a:rPr lang="en-US" sz="1400">
                <a:solidFill>
                  <a:srgbClr val="080808"/>
                </a:solidFill>
                <a:latin typeface="Consolas"/>
                <a:ea typeface="Consolas"/>
                <a:cs typeface="Consolas"/>
                <a:sym typeface="Consolas"/>
              </a:rPr>
              <a:t>   &lt;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&gt;List Item 3&lt;/</a:t>
            </a:r>
            <a:r>
              <a:rPr lang="en-US" sz="1400">
                <a:solidFill>
                  <a:srgbClr val="0033B3"/>
                </a:solidFill>
                <a:latin typeface="Consolas"/>
                <a:ea typeface="Consolas"/>
                <a:cs typeface="Consolas"/>
                <a:sym typeface="Consolas"/>
              </a:rPr>
              <a:t>li</a:t>
            </a:r>
            <a:r>
              <a:rPr lang="en-US" sz="1400">
                <a:solidFill>
                  <a:srgbClr val="080808"/>
                </a:solidFill>
                <a:latin typeface="Consolas"/>
                <a:ea typeface="Consolas"/>
                <a:cs typeface="Consolas"/>
                <a:sym typeface="Consolas"/>
              </a:rPr>
              <a:t>&gt;</a:t>
            </a:r>
            <a:endParaRPr sz="1400">
              <a:solidFill>
                <a:srgbClr val="080808"/>
              </a:solidFill>
              <a:latin typeface="Consolas"/>
              <a:ea typeface="Consolas"/>
              <a:cs typeface="Consolas"/>
              <a:sym typeface="Consolas"/>
            </a:endParaRPr>
          </a:p>
          <a:p>
            <a:pPr indent="0" lvl="0" marL="0" rtl="0" algn="l">
              <a:spcBef>
                <a:spcPts val="0"/>
              </a:spcBef>
              <a:spcAft>
                <a:spcPts val="0"/>
              </a:spcAft>
              <a:buNone/>
            </a:pPr>
            <a:r>
              <a:rPr lang="en-US" sz="1400">
                <a:solidFill>
                  <a:srgbClr val="080808"/>
                </a:solidFill>
                <a:latin typeface="Consolas"/>
                <a:ea typeface="Consolas"/>
                <a:cs typeface="Consolas"/>
                <a:sym typeface="Consolas"/>
              </a:rPr>
              <a:t>&lt;/</a:t>
            </a:r>
            <a:r>
              <a:rPr lang="en-US" sz="1400">
                <a:solidFill>
                  <a:srgbClr val="0033B3"/>
                </a:solidFill>
                <a:latin typeface="Consolas"/>
                <a:ea typeface="Consolas"/>
                <a:cs typeface="Consolas"/>
                <a:sym typeface="Consolas"/>
              </a:rPr>
              <a:t>ol</a:t>
            </a:r>
            <a:r>
              <a:rPr lang="en-US" sz="1400">
                <a:solidFill>
                  <a:srgbClr val="080808"/>
                </a:solidFill>
                <a:latin typeface="Consolas"/>
                <a:ea typeface="Consolas"/>
                <a:cs typeface="Consolas"/>
                <a:sym typeface="Consolas"/>
              </a:rPr>
              <a:t>&gt;</a:t>
            </a:r>
            <a:endParaRPr sz="1400">
              <a:solidFill>
                <a:srgbClr val="080808"/>
              </a:solidFill>
              <a:latin typeface="Consolas"/>
              <a:ea typeface="Consolas"/>
              <a:cs typeface="Consolas"/>
              <a:sym typeface="Consolas"/>
            </a:endParaRPr>
          </a:p>
        </p:txBody>
      </p:sp>
      <p:sp>
        <p:nvSpPr>
          <p:cNvPr id="1099" name="Google Shape;1099;p11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100" name="Google Shape;1100;p113"/>
          <p:cNvSpPr txBox="1"/>
          <p:nvPr/>
        </p:nvSpPr>
        <p:spPr>
          <a:xfrm>
            <a:off x="4506319" y="2463941"/>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Html Block</a:t>
            </a:r>
            <a:endParaRPr sz="1100"/>
          </a:p>
        </p:txBody>
      </p:sp>
      <p:sp>
        <p:nvSpPr>
          <p:cNvPr id="1101" name="Google Shape;1101;p113"/>
          <p:cNvSpPr txBox="1"/>
          <p:nvPr/>
        </p:nvSpPr>
        <p:spPr>
          <a:xfrm>
            <a:off x="4506319" y="1332563"/>
            <a:ext cx="2250000" cy="3540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US" sz="1400">
                <a:solidFill>
                  <a:schemeClr val="dk2"/>
                </a:solidFill>
                <a:highlight>
                  <a:schemeClr val="lt1"/>
                </a:highlight>
                <a:latin typeface="Century Gothic"/>
                <a:ea typeface="Century Gothic"/>
                <a:cs typeface="Century Gothic"/>
                <a:sym typeface="Century Gothic"/>
              </a:rPr>
              <a:t>CSS Block  </a:t>
            </a:r>
            <a:endParaRPr sz="1100"/>
          </a:p>
        </p:txBody>
      </p:sp>
      <p:pic>
        <p:nvPicPr>
          <p:cNvPr id="1102" name="Google Shape;1102;p113"/>
          <p:cNvPicPr preferRelativeResize="0"/>
          <p:nvPr/>
        </p:nvPicPr>
        <p:blipFill rotWithShape="1">
          <a:blip r:embed="rId3">
            <a:alphaModFix/>
          </a:blip>
          <a:srcRect b="15514" l="0" r="0" t="8991"/>
          <a:stretch/>
        </p:blipFill>
        <p:spPr>
          <a:xfrm>
            <a:off x="1177644" y="3610467"/>
            <a:ext cx="2843213" cy="1213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14"/>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Pseudo-Elements</a:t>
            </a:r>
            <a:endParaRPr/>
          </a:p>
        </p:txBody>
      </p:sp>
      <p:sp>
        <p:nvSpPr>
          <p:cNvPr id="1109" name="Google Shape;1109;p114"/>
          <p:cNvSpPr txBox="1"/>
          <p:nvPr>
            <p:ph idx="1" type="body"/>
          </p:nvPr>
        </p:nvSpPr>
        <p:spPr>
          <a:xfrm>
            <a:off x="564113" y="1206656"/>
            <a:ext cx="8135400" cy="35085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US">
                <a:solidFill>
                  <a:srgbClr val="000000"/>
                </a:solidFill>
              </a:rPr>
              <a:t>A CSS pseudo-element is used to style specified parts of an element.</a:t>
            </a:r>
            <a:endParaRPr>
              <a:solidFill>
                <a:srgbClr val="000000"/>
              </a:solidFill>
            </a:endParaRPr>
          </a:p>
          <a:p>
            <a:pPr indent="0" lvl="0" marL="0" rtl="0" algn="l">
              <a:spcBef>
                <a:spcPts val="800"/>
              </a:spcBef>
              <a:spcAft>
                <a:spcPts val="0"/>
              </a:spcAft>
              <a:buClr>
                <a:schemeClr val="dk1"/>
              </a:buClr>
              <a:buSzPts val="800"/>
              <a:buFont typeface="Arial"/>
              <a:buNone/>
            </a:pPr>
            <a:r>
              <a:rPr lang="en-US">
                <a:solidFill>
                  <a:srgbClr val="000000"/>
                </a:solidFill>
              </a:rPr>
              <a:t>Pseudo-elements are very much like pseudo-classes, but they have differences. They are keywords, preceded by two colons </a:t>
            </a:r>
            <a:r>
              <a:rPr b="1" lang="en-US">
                <a:solidFill>
                  <a:srgbClr val="000000"/>
                </a:solidFill>
              </a:rPr>
              <a:t>(</a:t>
            </a:r>
            <a:r>
              <a:rPr b="1" lang="en-US">
                <a:solidFill>
                  <a:srgbClr val="000000"/>
                </a:solidFill>
                <a:latin typeface="Consolas"/>
                <a:ea typeface="Consolas"/>
                <a:cs typeface="Consolas"/>
                <a:sym typeface="Consolas"/>
              </a:rPr>
              <a:t>::</a:t>
            </a:r>
            <a:r>
              <a:rPr b="1" lang="en-US">
                <a:solidFill>
                  <a:srgbClr val="000000"/>
                </a:solidFill>
              </a:rPr>
              <a:t>)</a:t>
            </a:r>
            <a:r>
              <a:rPr lang="en-US">
                <a:solidFill>
                  <a:srgbClr val="000000"/>
                </a:solidFill>
              </a:rPr>
              <a:t> that can be added to the end of selectors to select a certain part of an element.</a:t>
            </a:r>
            <a:endParaRPr>
              <a:solidFill>
                <a:srgbClr val="000000"/>
              </a:solidFill>
            </a:endParaRPr>
          </a:p>
          <a:p>
            <a:pPr indent="0" lvl="0" marL="0" rtl="0" algn="l">
              <a:spcBef>
                <a:spcPts val="800"/>
              </a:spcBef>
              <a:spcAft>
                <a:spcPts val="0"/>
              </a:spcAft>
              <a:buClr>
                <a:schemeClr val="dk1"/>
              </a:buClr>
              <a:buSzPts val="800"/>
              <a:buFont typeface="Arial"/>
              <a:buNone/>
            </a:pPr>
            <a:r>
              <a:rPr lang="en-US">
                <a:solidFill>
                  <a:srgbClr val="000000"/>
                </a:solidFill>
              </a:rPr>
              <a:t>For example, pseudo-elements can be used to:</a:t>
            </a:r>
            <a:endParaRPr>
              <a:solidFill>
                <a:srgbClr val="000000"/>
              </a:solidFill>
            </a:endParaRPr>
          </a:p>
          <a:p>
            <a:pPr indent="-234950" lvl="0" marL="342900" rtl="0" algn="l">
              <a:spcBef>
                <a:spcPts val="800"/>
              </a:spcBef>
              <a:spcAft>
                <a:spcPts val="0"/>
              </a:spcAft>
              <a:buSzPts val="1100"/>
              <a:buChar char="➢"/>
            </a:pPr>
            <a:r>
              <a:rPr lang="en-US">
                <a:solidFill>
                  <a:srgbClr val="000000"/>
                </a:solidFill>
              </a:rPr>
              <a:t>Style the first letter or line of an element.</a:t>
            </a:r>
            <a:endParaRPr>
              <a:solidFill>
                <a:srgbClr val="000000"/>
              </a:solidFill>
            </a:endParaRPr>
          </a:p>
          <a:p>
            <a:pPr indent="-234950" lvl="0" marL="342900" rtl="0" algn="l">
              <a:spcBef>
                <a:spcPts val="800"/>
              </a:spcBef>
              <a:spcAft>
                <a:spcPts val="0"/>
              </a:spcAft>
              <a:buSzPts val="1100"/>
              <a:buChar char="➢"/>
            </a:pPr>
            <a:r>
              <a:rPr lang="en-US">
                <a:solidFill>
                  <a:srgbClr val="000000"/>
                </a:solidFill>
              </a:rPr>
              <a:t>Insert content before or after the content of an element.</a:t>
            </a:r>
            <a:endParaRPr>
              <a:solidFill>
                <a:srgbClr val="000000"/>
              </a:solidFill>
            </a:endParaRPr>
          </a:p>
          <a:p>
            <a:pPr indent="0" lvl="0" marL="0" rtl="0" algn="l">
              <a:spcBef>
                <a:spcPts val="800"/>
              </a:spcBef>
              <a:spcAft>
                <a:spcPts val="0"/>
              </a:spcAft>
              <a:buNone/>
            </a:pPr>
            <a:r>
              <a:rPr lang="en-US" sz="1500">
                <a:solidFill>
                  <a:schemeClr val="accent2"/>
                </a:solidFill>
              </a:rPr>
              <a:t>Example pseudo-elements include:</a:t>
            </a:r>
            <a:endParaRPr sz="1500">
              <a:solidFill>
                <a:schemeClr val="accent2"/>
              </a:solidFill>
            </a:endParaRPr>
          </a:p>
          <a:p>
            <a:pPr indent="-254000" lvl="0" marL="685800" rtl="0" algn="l">
              <a:spcBef>
                <a:spcPts val="800"/>
              </a:spcBef>
              <a:spcAft>
                <a:spcPts val="0"/>
              </a:spcAft>
              <a:buClr>
                <a:schemeClr val="accent4"/>
              </a:buClr>
              <a:buSzPts val="1400"/>
              <a:buFont typeface="Consolas"/>
              <a:buChar char="●"/>
            </a:pPr>
            <a:r>
              <a:rPr lang="en-US" sz="1400">
                <a:solidFill>
                  <a:schemeClr val="accent2"/>
                </a:solidFill>
                <a:latin typeface="Consolas"/>
                <a:ea typeface="Consolas"/>
                <a:cs typeface="Consolas"/>
                <a:sym typeface="Consolas"/>
              </a:rPr>
              <a:t>::before</a:t>
            </a:r>
            <a:endParaRPr sz="1400">
              <a:solidFill>
                <a:schemeClr val="accent2"/>
              </a:solidFill>
              <a:latin typeface="Consolas"/>
              <a:ea typeface="Consolas"/>
              <a:cs typeface="Consolas"/>
              <a:sym typeface="Consolas"/>
            </a:endParaRPr>
          </a:p>
          <a:p>
            <a:pPr indent="-254000" lvl="0" marL="685800" rtl="0" algn="l">
              <a:spcBef>
                <a:spcPts val="0"/>
              </a:spcBef>
              <a:spcAft>
                <a:spcPts val="0"/>
              </a:spcAft>
              <a:buClr>
                <a:schemeClr val="accent4"/>
              </a:buClr>
              <a:buSzPts val="1400"/>
              <a:buFont typeface="Consolas"/>
              <a:buChar char="●"/>
            </a:pPr>
            <a:r>
              <a:rPr lang="en-US" sz="1400">
                <a:solidFill>
                  <a:schemeClr val="accent2"/>
                </a:solidFill>
                <a:latin typeface="Consolas"/>
                <a:ea typeface="Consolas"/>
                <a:cs typeface="Consolas"/>
                <a:sym typeface="Consolas"/>
              </a:rPr>
              <a:t>::after</a:t>
            </a:r>
            <a:endParaRPr sz="1400">
              <a:solidFill>
                <a:schemeClr val="accent2"/>
              </a:solidFill>
              <a:latin typeface="Consolas"/>
              <a:ea typeface="Consolas"/>
              <a:cs typeface="Consolas"/>
              <a:sym typeface="Consolas"/>
            </a:endParaRPr>
          </a:p>
          <a:p>
            <a:pPr indent="-254000" lvl="0" marL="685800" rtl="0" algn="l">
              <a:spcBef>
                <a:spcPts val="0"/>
              </a:spcBef>
              <a:spcAft>
                <a:spcPts val="0"/>
              </a:spcAft>
              <a:buClr>
                <a:schemeClr val="accent4"/>
              </a:buClr>
              <a:buSzPts val="1400"/>
              <a:buFont typeface="Consolas"/>
              <a:buChar char="●"/>
            </a:pPr>
            <a:r>
              <a:rPr lang="en-US" sz="1400">
                <a:solidFill>
                  <a:schemeClr val="accent2"/>
                </a:solidFill>
                <a:latin typeface="Consolas"/>
                <a:ea typeface="Consolas"/>
                <a:cs typeface="Consolas"/>
                <a:sym typeface="Consolas"/>
              </a:rPr>
              <a:t>::first-letter</a:t>
            </a:r>
            <a:endParaRPr sz="1400">
              <a:solidFill>
                <a:schemeClr val="accent2"/>
              </a:solidFill>
              <a:latin typeface="Consolas"/>
              <a:ea typeface="Consolas"/>
              <a:cs typeface="Consolas"/>
              <a:sym typeface="Consolas"/>
            </a:endParaRPr>
          </a:p>
          <a:p>
            <a:pPr indent="-254000" lvl="0" marL="685800" rtl="0" algn="l">
              <a:spcBef>
                <a:spcPts val="0"/>
              </a:spcBef>
              <a:spcAft>
                <a:spcPts val="0"/>
              </a:spcAft>
              <a:buClr>
                <a:schemeClr val="accent4"/>
              </a:buClr>
              <a:buSzPts val="1400"/>
              <a:buFont typeface="Consolas"/>
              <a:buChar char="●"/>
            </a:pPr>
            <a:r>
              <a:rPr lang="en-US" sz="1400">
                <a:solidFill>
                  <a:schemeClr val="accent2"/>
                </a:solidFill>
                <a:latin typeface="Consolas"/>
                <a:ea typeface="Consolas"/>
                <a:cs typeface="Consolas"/>
                <a:sym typeface="Consolas"/>
              </a:rPr>
              <a:t>::first-line</a:t>
            </a:r>
            <a:endParaRPr>
              <a:solidFill>
                <a:srgbClr val="000000"/>
              </a:solidFill>
              <a:latin typeface="Consolas"/>
              <a:ea typeface="Consolas"/>
              <a:cs typeface="Consolas"/>
              <a:sym typeface="Consolas"/>
            </a:endParaRPr>
          </a:p>
        </p:txBody>
      </p:sp>
      <p:sp>
        <p:nvSpPr>
          <p:cNvPr id="1110" name="Google Shape;1110;p11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111" name="Google Shape;1111;p114"/>
          <p:cNvSpPr txBox="1"/>
          <p:nvPr/>
        </p:nvSpPr>
        <p:spPr>
          <a:xfrm>
            <a:off x="5585213" y="3941588"/>
            <a:ext cx="2763900" cy="7389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300">
                <a:solidFill>
                  <a:srgbClr val="A52A2A"/>
                </a:solidFill>
                <a:highlight>
                  <a:srgbClr val="FFFFFF"/>
                </a:highlight>
                <a:latin typeface="Consolas"/>
                <a:ea typeface="Consolas"/>
                <a:cs typeface="Consolas"/>
                <a:sym typeface="Consolas"/>
              </a:rPr>
              <a:t>selector::pseudo-element </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300">
                <a:solidFill>
                  <a:srgbClr val="FF0000"/>
                </a:solidFill>
                <a:highlight>
                  <a:srgbClr val="FFFFFF"/>
                </a:highlight>
                <a:latin typeface="Consolas"/>
                <a:ea typeface="Consolas"/>
                <a:cs typeface="Consolas"/>
                <a:sym typeface="Consolas"/>
              </a:rPr>
              <a:t>  property</a:t>
            </a:r>
            <a:r>
              <a:rPr lang="en-US" sz="1300">
                <a:solidFill>
                  <a:schemeClr val="dk1"/>
                </a:solidFill>
                <a:highlight>
                  <a:srgbClr val="FFFFFF"/>
                </a:highlight>
                <a:latin typeface="Consolas"/>
                <a:ea typeface="Consolas"/>
                <a:cs typeface="Consolas"/>
                <a:sym typeface="Consolas"/>
              </a:rPr>
              <a:t>:</a:t>
            </a:r>
            <a:r>
              <a:rPr lang="en-US" sz="1300">
                <a:solidFill>
                  <a:srgbClr val="0000CD"/>
                </a:solidFill>
                <a:highlight>
                  <a:srgbClr val="FFFFFF"/>
                </a:highlight>
                <a:latin typeface="Consolas"/>
                <a:ea typeface="Consolas"/>
                <a:cs typeface="Consolas"/>
                <a:sym typeface="Consolas"/>
              </a:rPr>
              <a:t> value</a:t>
            </a:r>
            <a:r>
              <a:rPr lang="en-US" sz="1300">
                <a:solidFill>
                  <a:schemeClr val="dk1"/>
                </a:solidFill>
                <a:highlight>
                  <a:srgbClr val="FFFFFF"/>
                </a:highlight>
                <a:latin typeface="Consolas"/>
                <a:ea typeface="Consolas"/>
                <a:cs typeface="Consolas"/>
                <a:sym typeface="Consolas"/>
              </a:rPr>
              <a:t>;</a:t>
            </a:r>
            <a:endParaRPr sz="1300">
              <a:solidFill>
                <a:schemeClr val="dk1"/>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300">
                <a:solidFill>
                  <a:schemeClr val="dk1"/>
                </a:solidFill>
                <a:highlight>
                  <a:srgbClr val="FFFFFF"/>
                </a:highlight>
                <a:latin typeface="Consolas"/>
                <a:ea typeface="Consolas"/>
                <a:cs typeface="Consolas"/>
                <a:sym typeface="Consolas"/>
              </a:rPr>
              <a:t>}</a:t>
            </a:r>
            <a:endParaRPr sz="1500"/>
          </a:p>
        </p:txBody>
      </p:sp>
      <p:sp>
        <p:nvSpPr>
          <p:cNvPr id="1112" name="Google Shape;1112;p114"/>
          <p:cNvSpPr txBox="1"/>
          <p:nvPr/>
        </p:nvSpPr>
        <p:spPr>
          <a:xfrm>
            <a:off x="5585213" y="3618263"/>
            <a:ext cx="2763900" cy="3231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1200"/>
              <a:t>Syntax of Pseudo-Elements</a:t>
            </a:r>
            <a:endParaRPr b="1"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1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Pseudo-Elements: Examples</a:t>
            </a:r>
            <a:endParaRPr/>
          </a:p>
        </p:txBody>
      </p:sp>
      <p:sp>
        <p:nvSpPr>
          <p:cNvPr id="1119" name="Google Shape;1119;p115"/>
          <p:cNvSpPr txBox="1"/>
          <p:nvPr>
            <p:ph idx="1" type="body"/>
          </p:nvPr>
        </p:nvSpPr>
        <p:spPr>
          <a:xfrm>
            <a:off x="523875" y="1290600"/>
            <a:ext cx="8186700" cy="530400"/>
          </a:xfrm>
          <a:prstGeom prst="rect">
            <a:avLst/>
          </a:prstGeom>
        </p:spPr>
        <p:txBody>
          <a:bodyPr anchorCtr="0" anchor="ctr" bIns="68575" lIns="68575" spcFirstLastPara="1" rIns="68575" wrap="square" tIns="68575">
            <a:normAutofit/>
          </a:bodyPr>
          <a:lstStyle/>
          <a:p>
            <a:pPr indent="0" lvl="0" marL="0" rtl="0" algn="l">
              <a:spcBef>
                <a:spcPts val="800"/>
              </a:spcBef>
              <a:spcAft>
                <a:spcPts val="0"/>
              </a:spcAft>
              <a:buNone/>
            </a:pPr>
            <a:r>
              <a:rPr lang="en-US" sz="1400">
                <a:solidFill>
                  <a:srgbClr val="242729"/>
                </a:solidFill>
              </a:rPr>
              <a:t>The following table shows different pseudo-elements and their details.</a:t>
            </a:r>
            <a:endParaRPr sz="1400"/>
          </a:p>
        </p:txBody>
      </p:sp>
      <p:sp>
        <p:nvSpPr>
          <p:cNvPr id="1120" name="Google Shape;1120;p11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graphicFrame>
        <p:nvGraphicFramePr>
          <p:cNvPr id="1121" name="Google Shape;1121;p115"/>
          <p:cNvGraphicFramePr/>
          <p:nvPr/>
        </p:nvGraphicFramePr>
        <p:xfrm>
          <a:off x="523866" y="1820925"/>
          <a:ext cx="3000000" cy="3000000"/>
        </p:xfrm>
        <a:graphic>
          <a:graphicData uri="http://schemas.openxmlformats.org/drawingml/2006/table">
            <a:tbl>
              <a:tblPr>
                <a:noFill/>
                <a:tableStyleId>{6F84F2BB-379D-4060-BA5D-7C9C0436B3DC}</a:tableStyleId>
              </a:tblPr>
              <a:tblGrid>
                <a:gridCol w="1359525"/>
                <a:gridCol w="3867200"/>
                <a:gridCol w="2754400"/>
              </a:tblGrid>
              <a:tr h="235750">
                <a:tc>
                  <a:txBody>
                    <a:bodyPr/>
                    <a:lstStyle/>
                    <a:p>
                      <a:pPr indent="0" lvl="0" marL="38100" marR="38100" rtl="0" algn="ctr">
                        <a:lnSpc>
                          <a:spcPct val="115000"/>
                        </a:lnSpc>
                        <a:spcBef>
                          <a:spcPts val="0"/>
                        </a:spcBef>
                        <a:spcAft>
                          <a:spcPts val="0"/>
                        </a:spcAft>
                        <a:buNone/>
                      </a:pPr>
                      <a:r>
                        <a:rPr b="1" lang="en-US" sz="1100">
                          <a:solidFill>
                            <a:srgbClr val="242729"/>
                          </a:solidFill>
                        </a:rPr>
                        <a:t>Pseudo-Element</a:t>
                      </a:r>
                      <a:endParaRPr b="1"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38100" marR="38100" rtl="0" algn="ctr">
                        <a:lnSpc>
                          <a:spcPct val="115000"/>
                        </a:lnSpc>
                        <a:spcBef>
                          <a:spcPts val="0"/>
                        </a:spcBef>
                        <a:spcAft>
                          <a:spcPts val="0"/>
                        </a:spcAft>
                        <a:buNone/>
                      </a:pPr>
                      <a:r>
                        <a:rPr b="1" lang="en-US" sz="1100">
                          <a:solidFill>
                            <a:srgbClr val="242729"/>
                          </a:solidFill>
                        </a:rPr>
                        <a:t>Description</a:t>
                      </a:r>
                      <a:endParaRPr b="1"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38100" marR="38100" rtl="0" algn="ctr">
                        <a:lnSpc>
                          <a:spcPct val="115000"/>
                        </a:lnSpc>
                        <a:spcBef>
                          <a:spcPts val="0"/>
                        </a:spcBef>
                        <a:spcAft>
                          <a:spcPts val="0"/>
                        </a:spcAft>
                        <a:buNone/>
                      </a:pPr>
                      <a:r>
                        <a:rPr b="1" lang="en-US" sz="1100">
                          <a:solidFill>
                            <a:srgbClr val="242729"/>
                          </a:solidFill>
                        </a:rPr>
                        <a:t>Example</a:t>
                      </a:r>
                      <a:endParaRPr b="1"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r>
              <a:tr h="557225">
                <a:tc>
                  <a:txBody>
                    <a:bodyPr/>
                    <a:lstStyle/>
                    <a:p>
                      <a:pPr indent="0" lvl="0" marL="38100" marR="38100" rtl="0" algn="l">
                        <a:lnSpc>
                          <a:spcPct val="115000"/>
                        </a:lnSpc>
                        <a:spcBef>
                          <a:spcPts val="0"/>
                        </a:spcBef>
                        <a:spcAft>
                          <a:spcPts val="0"/>
                        </a:spcAft>
                        <a:buNone/>
                      </a:pPr>
                      <a:r>
                        <a:rPr b="1" lang="en-US" sz="1100">
                          <a:latin typeface="Consolas"/>
                          <a:ea typeface="Consolas"/>
                          <a:cs typeface="Consolas"/>
                          <a:sym typeface="Consolas"/>
                        </a:rPr>
                        <a:t>::before</a:t>
                      </a:r>
                      <a:endParaRPr b="1" sz="1100">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solidFill>
                      <a:srgbClr val="FFAB40">
                        <a:alpha val="24530"/>
                      </a:srgbClr>
                    </a:solidFill>
                  </a:tcPr>
                </a:tc>
                <a:tc>
                  <a:txBody>
                    <a:bodyPr/>
                    <a:lstStyle/>
                    <a:p>
                      <a:pPr indent="0" lvl="0" marL="38100" marR="38100" rtl="0" algn="l">
                        <a:lnSpc>
                          <a:spcPct val="115000"/>
                        </a:lnSpc>
                        <a:spcBef>
                          <a:spcPts val="0"/>
                        </a:spcBef>
                        <a:spcAft>
                          <a:spcPts val="0"/>
                        </a:spcAft>
                        <a:buNone/>
                      </a:pPr>
                      <a:r>
                        <a:rPr lang="en-US" sz="1100">
                          <a:solidFill>
                            <a:srgbClr val="242729"/>
                          </a:solidFill>
                        </a:rPr>
                        <a:t>Inserts content beginning of the targeted element content.</a:t>
                      </a:r>
                      <a:endParaRPr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US" sz="1100">
                          <a:solidFill>
                            <a:srgbClr val="242729"/>
                          </a:solidFill>
                          <a:latin typeface="Consolas"/>
                          <a:ea typeface="Consolas"/>
                          <a:cs typeface="Consolas"/>
                          <a:sym typeface="Consolas"/>
                        </a:rPr>
                        <a:t>div::before {</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   &lt;p&gt;Important Message&lt;/p&gt;</a:t>
                      </a:r>
                      <a:endParaRPr sz="1100">
                        <a:solidFill>
                          <a:srgbClr val="242729"/>
                        </a:solidFill>
                        <a:latin typeface="Consolas"/>
                        <a:ea typeface="Consolas"/>
                        <a:cs typeface="Consolas"/>
                        <a:sym typeface="Consolas"/>
                      </a:endParaRPr>
                    </a:p>
                    <a:p>
                      <a:pPr indent="0" lvl="0" marL="0" rtl="0" algn="l">
                        <a:lnSpc>
                          <a:spcPct val="115000"/>
                        </a:lnSpc>
                        <a:spcBef>
                          <a:spcPts val="0"/>
                        </a:spcBef>
                        <a:spcAft>
                          <a:spcPts val="0"/>
                        </a:spcAft>
                        <a:buNone/>
                      </a:pPr>
                      <a:r>
                        <a:rPr lang="en-US" sz="1100">
                          <a:solidFill>
                            <a:srgbClr val="242729"/>
                          </a:solidFill>
                          <a:latin typeface="Consolas"/>
                          <a:ea typeface="Consolas"/>
                          <a:cs typeface="Consolas"/>
                          <a:sym typeface="Consolas"/>
                        </a:rPr>
                        <a:t>}</a:t>
                      </a:r>
                      <a:endParaRPr sz="1100">
                        <a:solidFill>
                          <a:srgbClr val="242729"/>
                        </a:solidFill>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r>
              <a:tr h="400050">
                <a:tc>
                  <a:txBody>
                    <a:bodyPr/>
                    <a:lstStyle/>
                    <a:p>
                      <a:pPr indent="0" lvl="0" marL="38100" marR="38100" rtl="0" algn="l">
                        <a:lnSpc>
                          <a:spcPct val="115000"/>
                        </a:lnSpc>
                        <a:spcBef>
                          <a:spcPts val="0"/>
                        </a:spcBef>
                        <a:spcAft>
                          <a:spcPts val="0"/>
                        </a:spcAft>
                        <a:buNone/>
                      </a:pPr>
                      <a:r>
                        <a:rPr b="1" lang="en-US" sz="1100">
                          <a:latin typeface="Consolas"/>
                          <a:ea typeface="Consolas"/>
                          <a:cs typeface="Consolas"/>
                          <a:sym typeface="Consolas"/>
                        </a:rPr>
                        <a:t>::after</a:t>
                      </a:r>
                      <a:endParaRPr b="1" sz="1100">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solidFill>
                      <a:srgbClr val="FFAB40">
                        <a:alpha val="24530"/>
                      </a:srgbClr>
                    </a:solidFill>
                  </a:tcPr>
                </a:tc>
                <a:tc>
                  <a:txBody>
                    <a:bodyPr/>
                    <a:lstStyle/>
                    <a:p>
                      <a:pPr indent="0" lvl="0" marL="38100" marR="38100" rtl="0" algn="l">
                        <a:lnSpc>
                          <a:spcPct val="115000"/>
                        </a:lnSpc>
                        <a:spcBef>
                          <a:spcPts val="0"/>
                        </a:spcBef>
                        <a:spcAft>
                          <a:spcPts val="0"/>
                        </a:spcAft>
                        <a:buNone/>
                      </a:pPr>
                      <a:r>
                        <a:rPr lang="en-US" sz="1100">
                          <a:solidFill>
                            <a:srgbClr val="242729"/>
                          </a:solidFill>
                        </a:rPr>
                        <a:t>Inserts content end of the targeted element content.</a:t>
                      </a:r>
                      <a:endParaRPr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US" sz="1100">
                          <a:solidFill>
                            <a:srgbClr val="242729"/>
                          </a:solidFill>
                          <a:latin typeface="Consolas"/>
                          <a:ea typeface="Consolas"/>
                          <a:cs typeface="Consolas"/>
                          <a:sym typeface="Consolas"/>
                        </a:rPr>
                        <a:t>div::after {</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   &lt;p&gt; end &lt;/p&gt;</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a:t>
                      </a:r>
                      <a:endParaRPr sz="1100">
                        <a:solidFill>
                          <a:srgbClr val="242729"/>
                        </a:solidFill>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r>
              <a:tr h="400050">
                <a:tc>
                  <a:txBody>
                    <a:bodyPr/>
                    <a:lstStyle/>
                    <a:p>
                      <a:pPr indent="0" lvl="0" marL="38100" marR="38100" rtl="0" algn="l">
                        <a:lnSpc>
                          <a:spcPct val="115000"/>
                        </a:lnSpc>
                        <a:spcBef>
                          <a:spcPts val="0"/>
                        </a:spcBef>
                        <a:spcAft>
                          <a:spcPts val="0"/>
                        </a:spcAft>
                        <a:buNone/>
                      </a:pPr>
                      <a:r>
                        <a:rPr b="1" lang="en-US" sz="1100">
                          <a:latin typeface="Consolas"/>
                          <a:ea typeface="Consolas"/>
                          <a:cs typeface="Consolas"/>
                          <a:sym typeface="Consolas"/>
                        </a:rPr>
                        <a:t>::first-line</a:t>
                      </a:r>
                      <a:endParaRPr b="1" sz="1100">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solidFill>
                      <a:srgbClr val="FFAB40">
                        <a:alpha val="24530"/>
                      </a:srgbClr>
                    </a:solidFill>
                  </a:tcPr>
                </a:tc>
                <a:tc>
                  <a:txBody>
                    <a:bodyPr/>
                    <a:lstStyle/>
                    <a:p>
                      <a:pPr indent="0" lvl="0" marL="38100" marR="38100" rtl="0" algn="l">
                        <a:lnSpc>
                          <a:spcPct val="115000"/>
                        </a:lnSpc>
                        <a:spcBef>
                          <a:spcPts val="0"/>
                        </a:spcBef>
                        <a:spcAft>
                          <a:spcPts val="0"/>
                        </a:spcAft>
                        <a:buNone/>
                      </a:pPr>
                      <a:r>
                        <a:rPr lang="en-US" sz="1100">
                          <a:solidFill>
                            <a:srgbClr val="242729"/>
                          </a:solidFill>
                        </a:rPr>
                        <a:t>Selects first line of the targeted block level element</a:t>
                      </a:r>
                      <a:endParaRPr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US" sz="1100">
                          <a:solidFill>
                            <a:srgbClr val="242729"/>
                          </a:solidFill>
                          <a:latin typeface="Consolas"/>
                          <a:ea typeface="Consolas"/>
                          <a:cs typeface="Consolas"/>
                          <a:sym typeface="Consolas"/>
                        </a:rPr>
                        <a:t>div::first-line {</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   color: blue;</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a:t>
                      </a:r>
                      <a:endParaRPr sz="1100">
                        <a:solidFill>
                          <a:srgbClr val="242729"/>
                        </a:solidFill>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r>
              <a:tr h="400050">
                <a:tc>
                  <a:txBody>
                    <a:bodyPr/>
                    <a:lstStyle/>
                    <a:p>
                      <a:pPr indent="0" lvl="0" marL="38100" marR="38100" rtl="0" algn="l">
                        <a:lnSpc>
                          <a:spcPct val="115000"/>
                        </a:lnSpc>
                        <a:spcBef>
                          <a:spcPts val="0"/>
                        </a:spcBef>
                        <a:spcAft>
                          <a:spcPts val="0"/>
                        </a:spcAft>
                        <a:buNone/>
                      </a:pPr>
                      <a:r>
                        <a:rPr b="1" lang="en-US" sz="1100">
                          <a:latin typeface="Consolas"/>
                          <a:ea typeface="Consolas"/>
                          <a:cs typeface="Consolas"/>
                          <a:sym typeface="Consolas"/>
                        </a:rPr>
                        <a:t>::first-letter</a:t>
                      </a:r>
                      <a:endParaRPr b="1" sz="1100">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solidFill>
                      <a:srgbClr val="FFAB40">
                        <a:alpha val="24530"/>
                      </a:srgbClr>
                    </a:solidFill>
                  </a:tcPr>
                </a:tc>
                <a:tc>
                  <a:txBody>
                    <a:bodyPr/>
                    <a:lstStyle/>
                    <a:p>
                      <a:pPr indent="0" lvl="0" marL="38100" marR="38100" rtl="0" algn="l">
                        <a:lnSpc>
                          <a:spcPct val="115000"/>
                        </a:lnSpc>
                        <a:spcBef>
                          <a:spcPts val="0"/>
                        </a:spcBef>
                        <a:spcAft>
                          <a:spcPts val="0"/>
                        </a:spcAft>
                        <a:buNone/>
                      </a:pPr>
                      <a:r>
                        <a:rPr lang="en-US" sz="1100">
                          <a:solidFill>
                            <a:srgbClr val="242729"/>
                          </a:solidFill>
                        </a:rPr>
                        <a:t>Selects first letter of the targeted block level element.</a:t>
                      </a:r>
                      <a:endParaRPr sz="1100">
                        <a:solidFill>
                          <a:srgbClr val="242729"/>
                        </a:solidFill>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c>
                  <a:txBody>
                    <a:bodyPr/>
                    <a:lstStyle/>
                    <a:p>
                      <a:pPr indent="0" lvl="0" marL="0" rtl="0" algn="l">
                        <a:spcBef>
                          <a:spcPts val="0"/>
                        </a:spcBef>
                        <a:spcAft>
                          <a:spcPts val="0"/>
                        </a:spcAft>
                        <a:buNone/>
                      </a:pPr>
                      <a:r>
                        <a:rPr lang="en-US" sz="1100">
                          <a:solidFill>
                            <a:srgbClr val="242729"/>
                          </a:solidFill>
                          <a:latin typeface="Consolas"/>
                          <a:ea typeface="Consolas"/>
                          <a:cs typeface="Consolas"/>
                          <a:sym typeface="Consolas"/>
                        </a:rPr>
                        <a:t>div::first-letter {</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   color: red;</a:t>
                      </a:r>
                      <a:endParaRPr sz="1100">
                        <a:solidFill>
                          <a:srgbClr val="242729"/>
                        </a:solidFill>
                        <a:latin typeface="Consolas"/>
                        <a:ea typeface="Consolas"/>
                        <a:cs typeface="Consolas"/>
                        <a:sym typeface="Consolas"/>
                      </a:endParaRPr>
                    </a:p>
                    <a:p>
                      <a:pPr indent="0" lvl="0" marL="0" rtl="0" algn="l">
                        <a:spcBef>
                          <a:spcPts val="0"/>
                        </a:spcBef>
                        <a:spcAft>
                          <a:spcPts val="0"/>
                        </a:spcAft>
                        <a:buNone/>
                      </a:pPr>
                      <a:r>
                        <a:rPr lang="en-US" sz="1100">
                          <a:solidFill>
                            <a:srgbClr val="242729"/>
                          </a:solidFill>
                          <a:latin typeface="Consolas"/>
                          <a:ea typeface="Consolas"/>
                          <a:cs typeface="Consolas"/>
                          <a:sym typeface="Consolas"/>
                        </a:rPr>
                        <a:t>}</a:t>
                      </a:r>
                      <a:endParaRPr sz="1100">
                        <a:solidFill>
                          <a:srgbClr val="242729"/>
                        </a:solidFill>
                        <a:latin typeface="Consolas"/>
                        <a:ea typeface="Consolas"/>
                        <a:cs typeface="Consolas"/>
                        <a:sym typeface="Consolas"/>
                      </a:endParaRPr>
                    </a:p>
                  </a:txBody>
                  <a:tcPr marT="35725" marB="35725" marR="35725" marL="35725" anchor="ctr">
                    <a:lnL cap="flat" cmpd="sng" w="7625">
                      <a:solidFill>
                        <a:srgbClr val="808080"/>
                      </a:solidFill>
                      <a:prstDash val="solid"/>
                      <a:round/>
                      <a:headEnd len="sm" w="sm" type="none"/>
                      <a:tailEnd len="sm" w="sm" type="none"/>
                    </a:lnL>
                    <a:lnR cap="flat" cmpd="sng" w="7625">
                      <a:solidFill>
                        <a:srgbClr val="808080"/>
                      </a:solidFill>
                      <a:prstDash val="solid"/>
                      <a:round/>
                      <a:headEnd len="sm" w="sm" type="none"/>
                      <a:tailEnd len="sm" w="sm" type="none"/>
                    </a:lnR>
                    <a:lnT cap="flat" cmpd="sng" w="7625">
                      <a:solidFill>
                        <a:srgbClr val="808080"/>
                      </a:solidFill>
                      <a:prstDash val="solid"/>
                      <a:round/>
                      <a:headEnd len="sm" w="sm" type="none"/>
                      <a:tailEnd len="sm" w="sm" type="none"/>
                    </a:lnT>
                    <a:lnB cap="flat" cmpd="sng" w="7625">
                      <a:solidFill>
                        <a:srgbClr val="808080"/>
                      </a:solidFill>
                      <a:prstDash val="solid"/>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16"/>
          <p:cNvSpPr txBox="1"/>
          <p:nvPr>
            <p:ph idx="1" type="body"/>
          </p:nvPr>
        </p:nvSpPr>
        <p:spPr>
          <a:xfrm>
            <a:off x="523875" y="1290600"/>
            <a:ext cx="5327400" cy="3395400"/>
          </a:xfrm>
          <a:prstGeom prst="rect">
            <a:avLst/>
          </a:prstGeom>
        </p:spPr>
        <p:txBody>
          <a:bodyPr anchorCtr="0" anchor="t" bIns="68575" lIns="68575" spcFirstLastPara="1" rIns="68575" wrap="square" tIns="68575">
            <a:normAutofit/>
          </a:bodyPr>
          <a:lstStyle/>
          <a:p>
            <a:pPr indent="0" lvl="0" marL="0" rtl="0" algn="l">
              <a:lnSpc>
                <a:spcPct val="115000"/>
              </a:lnSpc>
              <a:spcBef>
                <a:spcPts val="0"/>
              </a:spcBef>
              <a:spcAft>
                <a:spcPts val="0"/>
              </a:spcAft>
              <a:buNone/>
            </a:pPr>
            <a:r>
              <a:rPr lang="en-US" sz="1600">
                <a:solidFill>
                  <a:srgbClr val="080808"/>
                </a:solidFill>
              </a:rPr>
              <a:t>In HTML, you create tables using the </a:t>
            </a:r>
            <a:r>
              <a:rPr b="1" lang="en-US" sz="1600">
                <a:solidFill>
                  <a:srgbClr val="080808"/>
                </a:solidFill>
                <a:highlight>
                  <a:srgbClr val="F9F9F9"/>
                </a:highlight>
                <a:latin typeface="Consolas"/>
                <a:ea typeface="Consolas"/>
                <a:cs typeface="Consolas"/>
                <a:sym typeface="Consolas"/>
              </a:rPr>
              <a:t>&lt;table&gt;</a:t>
            </a:r>
            <a:r>
              <a:rPr lang="en-US" sz="1600">
                <a:solidFill>
                  <a:srgbClr val="080808"/>
                </a:solidFill>
              </a:rPr>
              <a:t> element in conjunction with the </a:t>
            </a:r>
            <a:r>
              <a:rPr b="1" lang="en-US" sz="1600">
                <a:solidFill>
                  <a:srgbClr val="080808"/>
                </a:solidFill>
                <a:highlight>
                  <a:srgbClr val="F9F9F9"/>
                </a:highlight>
                <a:latin typeface="Consolas"/>
                <a:ea typeface="Consolas"/>
                <a:cs typeface="Consolas"/>
                <a:sym typeface="Consolas"/>
              </a:rPr>
              <a:t>&lt;tr&gt;</a:t>
            </a:r>
            <a:r>
              <a:rPr lang="en-US" sz="1600">
                <a:solidFill>
                  <a:srgbClr val="080808"/>
                </a:solidFill>
              </a:rPr>
              <a:t> (table row), </a:t>
            </a:r>
            <a:r>
              <a:rPr b="1" lang="en-US" sz="1600">
                <a:solidFill>
                  <a:srgbClr val="080808"/>
                </a:solidFill>
                <a:highlight>
                  <a:srgbClr val="F9F9F9"/>
                </a:highlight>
                <a:latin typeface="Consolas"/>
                <a:ea typeface="Consolas"/>
                <a:cs typeface="Consolas"/>
                <a:sym typeface="Consolas"/>
              </a:rPr>
              <a:t>&lt;th&gt;</a:t>
            </a:r>
            <a:r>
              <a:rPr lang="en-US" sz="1600">
                <a:solidFill>
                  <a:srgbClr val="080808"/>
                </a:solidFill>
              </a:rPr>
              <a:t> (table header), and </a:t>
            </a:r>
            <a:r>
              <a:rPr b="1" lang="en-US" sz="1600">
                <a:solidFill>
                  <a:srgbClr val="080808"/>
                </a:solidFill>
                <a:highlight>
                  <a:srgbClr val="F9F9F9"/>
                </a:highlight>
                <a:latin typeface="Consolas"/>
                <a:ea typeface="Consolas"/>
                <a:cs typeface="Consolas"/>
                <a:sym typeface="Consolas"/>
              </a:rPr>
              <a:t>&lt;td&gt;</a:t>
            </a:r>
            <a:r>
              <a:rPr lang="en-US" sz="1600">
                <a:solidFill>
                  <a:srgbClr val="080808"/>
                </a:solidFill>
              </a:rPr>
              <a:t> (table data) elements.</a:t>
            </a:r>
            <a:endParaRPr sz="1600">
              <a:solidFill>
                <a:srgbClr val="080808"/>
              </a:solidFill>
              <a:highlight>
                <a:schemeClr val="lt1"/>
              </a:highlight>
            </a:endParaRPr>
          </a:p>
          <a:p>
            <a:pPr indent="0" lvl="0" marL="0" rtl="0" algn="l">
              <a:lnSpc>
                <a:spcPct val="115000"/>
              </a:lnSpc>
              <a:spcBef>
                <a:spcPts val="800"/>
              </a:spcBef>
              <a:spcAft>
                <a:spcPts val="800"/>
              </a:spcAft>
              <a:buNone/>
            </a:pPr>
            <a:r>
              <a:rPr lang="en-US" sz="1600">
                <a:solidFill>
                  <a:srgbClr val="080808"/>
                </a:solidFill>
              </a:rPr>
              <a:t>Each </a:t>
            </a:r>
            <a:r>
              <a:rPr b="1" lang="en-US" sz="1600">
                <a:solidFill>
                  <a:srgbClr val="080808"/>
                </a:solidFill>
                <a:highlight>
                  <a:srgbClr val="F9F9F9"/>
                </a:highlight>
                <a:latin typeface="Consolas"/>
                <a:ea typeface="Consolas"/>
                <a:cs typeface="Consolas"/>
                <a:sym typeface="Consolas"/>
              </a:rPr>
              <a:t>&lt;tr&gt;</a:t>
            </a:r>
            <a:r>
              <a:rPr lang="en-US" sz="1600">
                <a:solidFill>
                  <a:srgbClr val="080808"/>
                </a:solidFill>
              </a:rPr>
              <a:t> element represents a row within the table that it is nested in, and each </a:t>
            </a:r>
            <a:r>
              <a:rPr b="1" lang="en-US" sz="1600">
                <a:solidFill>
                  <a:srgbClr val="080808"/>
                </a:solidFill>
                <a:highlight>
                  <a:srgbClr val="F9F9F9"/>
                </a:highlight>
                <a:latin typeface="Consolas"/>
                <a:ea typeface="Consolas"/>
                <a:cs typeface="Consolas"/>
                <a:sym typeface="Consolas"/>
              </a:rPr>
              <a:t>&lt;td&gt;</a:t>
            </a:r>
            <a:r>
              <a:rPr lang="en-US" sz="1600">
                <a:solidFill>
                  <a:srgbClr val="080808"/>
                </a:solidFill>
              </a:rPr>
              <a:t> element represents a table data cell within the row that it is nested in. You can also add table headers using the </a:t>
            </a:r>
            <a:r>
              <a:rPr b="1" lang="en-US" sz="1600">
                <a:solidFill>
                  <a:srgbClr val="080808"/>
                </a:solidFill>
                <a:highlight>
                  <a:srgbClr val="F9F9F9"/>
                </a:highlight>
                <a:latin typeface="Consolas"/>
                <a:ea typeface="Consolas"/>
                <a:cs typeface="Consolas"/>
                <a:sym typeface="Consolas"/>
              </a:rPr>
              <a:t>&lt;th&gt;</a:t>
            </a:r>
            <a:r>
              <a:rPr lang="en-US" sz="1600">
                <a:solidFill>
                  <a:srgbClr val="080808"/>
                </a:solidFill>
              </a:rPr>
              <a:t> element.</a:t>
            </a:r>
            <a:endParaRPr/>
          </a:p>
        </p:txBody>
      </p:sp>
      <p:sp>
        <p:nvSpPr>
          <p:cNvPr id="1128" name="Google Shape;1128;p11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HTML Tables</a:t>
            </a:r>
            <a:endParaRPr/>
          </a:p>
        </p:txBody>
      </p:sp>
      <p:sp>
        <p:nvSpPr>
          <p:cNvPr id="1129" name="Google Shape;1129;p116"/>
          <p:cNvSpPr txBox="1"/>
          <p:nvPr/>
        </p:nvSpPr>
        <p:spPr>
          <a:xfrm>
            <a:off x="6059194" y="1340888"/>
            <a:ext cx="2399400" cy="27243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&lt;</a:t>
            </a:r>
            <a:r>
              <a:rPr lang="en-US" sz="1100">
                <a:solidFill>
                  <a:srgbClr val="0033B3"/>
                </a:solidFill>
                <a:highlight>
                  <a:srgbClr val="FFFFFF"/>
                </a:highlight>
                <a:latin typeface="Consolas"/>
                <a:ea typeface="Consolas"/>
                <a:cs typeface="Consolas"/>
                <a:sym typeface="Consolas"/>
              </a:rPr>
              <a:t>table</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th</a:t>
            </a:r>
            <a:r>
              <a:rPr lang="en-US" sz="1100">
                <a:solidFill>
                  <a:srgbClr val="080808"/>
                </a:solidFill>
                <a:highlight>
                  <a:srgbClr val="FFFFFF"/>
                </a:highlight>
                <a:latin typeface="Consolas"/>
                <a:ea typeface="Consolas"/>
                <a:cs typeface="Consolas"/>
                <a:sym typeface="Consolas"/>
              </a:rPr>
              <a:t>&gt;Table Header&lt;/</a:t>
            </a:r>
            <a:r>
              <a:rPr lang="en-US" sz="1100">
                <a:solidFill>
                  <a:srgbClr val="0033B3"/>
                </a:solidFill>
                <a:highlight>
                  <a:srgbClr val="FFFFFF"/>
                </a:highlight>
                <a:latin typeface="Consolas"/>
                <a:ea typeface="Consolas"/>
                <a:cs typeface="Consolas"/>
                <a:sym typeface="Consolas"/>
              </a:rPr>
              <a:t>th</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&gt;Table cell&lt;/</a:t>
            </a: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tr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&lt;/</a:t>
            </a:r>
            <a:r>
              <a:rPr lang="en-US" sz="1100">
                <a:solidFill>
                  <a:srgbClr val="0033B3"/>
                </a:solidFill>
                <a:highlight>
                  <a:srgbClr val="FFFFFF"/>
                </a:highlight>
                <a:latin typeface="Consolas"/>
                <a:ea typeface="Consolas"/>
                <a:cs typeface="Consolas"/>
                <a:sym typeface="Consolas"/>
              </a:rPr>
              <a:t>table</a:t>
            </a:r>
            <a:r>
              <a:rPr lang="en-US" sz="1100">
                <a:solidFill>
                  <a:srgbClr val="080808"/>
                </a:solidFill>
                <a:highlight>
                  <a:srgbClr val="FFFFFF"/>
                </a:highlight>
                <a:latin typeface="Consolas"/>
                <a:ea typeface="Consolas"/>
                <a:cs typeface="Consolas"/>
                <a:sym typeface="Consolas"/>
              </a:rPr>
              <a:t>&gt; </a:t>
            </a:r>
            <a:r>
              <a:rPr lang="en-US" sz="1400">
                <a:solidFill>
                  <a:srgbClr val="080808"/>
                </a:solidFill>
                <a:highlight>
                  <a:srgbClr val="FFFFFF"/>
                </a:highlight>
                <a:latin typeface="Courier New"/>
                <a:ea typeface="Courier New"/>
                <a:cs typeface="Courier New"/>
                <a:sym typeface="Courier New"/>
              </a:rPr>
              <a:t> </a:t>
            </a:r>
            <a:endParaRPr sz="1400">
              <a:solidFill>
                <a:srgbClr val="080808"/>
              </a:solidFill>
              <a:highlight>
                <a:srgbClr val="FFFFFF"/>
              </a:highlight>
              <a:latin typeface="Courier New"/>
              <a:ea typeface="Courier New"/>
              <a:cs typeface="Courier New"/>
              <a:sym typeface="Courier New"/>
            </a:endParaRPr>
          </a:p>
        </p:txBody>
      </p:sp>
      <p:sp>
        <p:nvSpPr>
          <p:cNvPr id="1130" name="Google Shape;1130;p11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131" name="Google Shape;1131;p116"/>
          <p:cNvSpPr txBox="1"/>
          <p:nvPr/>
        </p:nvSpPr>
        <p:spPr>
          <a:xfrm>
            <a:off x="2550038" y="4572113"/>
            <a:ext cx="40440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1100" u="sng">
                <a:solidFill>
                  <a:schemeClr val="hlink"/>
                </a:solidFill>
                <a:hlinkClick r:id="rId3"/>
              </a:rPr>
              <a:t>Click here for a reference on HTML Tables.</a:t>
            </a:r>
            <a:endParaRPr b="1" sz="11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17"/>
          <p:cNvSpPr txBox="1"/>
          <p:nvPr>
            <p:ph idx="1" type="body"/>
          </p:nvPr>
        </p:nvSpPr>
        <p:spPr>
          <a:xfrm>
            <a:off x="523875" y="1290600"/>
            <a:ext cx="5274600" cy="3395400"/>
          </a:xfrm>
          <a:prstGeom prst="rect">
            <a:avLst/>
          </a:prstGeom>
        </p:spPr>
        <p:txBody>
          <a:bodyPr anchorCtr="0" anchor="t" bIns="68575" lIns="68575" spcFirstLastPara="1" rIns="68575" wrap="square" tIns="68575">
            <a:normAutofit/>
          </a:bodyPr>
          <a:lstStyle/>
          <a:p>
            <a:pPr indent="0" lvl="0" marL="0" rtl="0" algn="l">
              <a:lnSpc>
                <a:spcPct val="115000"/>
              </a:lnSpc>
              <a:spcBef>
                <a:spcPts val="0"/>
              </a:spcBef>
              <a:spcAft>
                <a:spcPts val="0"/>
              </a:spcAft>
              <a:buNone/>
            </a:pPr>
            <a:r>
              <a:rPr lang="en-US">
                <a:solidFill>
                  <a:schemeClr val="accent2"/>
                </a:solidFill>
              </a:rPr>
              <a:t>Tables can be organized into sections for further clarity.</a:t>
            </a:r>
            <a:endParaRPr>
              <a:solidFill>
                <a:schemeClr val="accent2"/>
              </a:solidFill>
            </a:endParaRPr>
          </a:p>
          <a:p>
            <a:pPr indent="0" lvl="0" marL="0" rtl="0" algn="l">
              <a:lnSpc>
                <a:spcPct val="115000"/>
              </a:lnSpc>
              <a:spcBef>
                <a:spcPts val="800"/>
              </a:spcBef>
              <a:spcAft>
                <a:spcPts val="0"/>
              </a:spcAft>
              <a:buNone/>
            </a:pPr>
            <a:r>
              <a:rPr lang="en-US">
                <a:solidFill>
                  <a:schemeClr val="accent2"/>
                </a:solidFill>
              </a:rPr>
              <a:t>The </a:t>
            </a:r>
            <a:r>
              <a:rPr b="1" lang="en-US">
                <a:solidFill>
                  <a:schemeClr val="accent2"/>
                </a:solidFill>
                <a:latin typeface="Consolas"/>
                <a:ea typeface="Consolas"/>
                <a:cs typeface="Consolas"/>
                <a:sym typeface="Consolas"/>
              </a:rPr>
              <a:t>&lt;thead&gt;</a:t>
            </a:r>
            <a:r>
              <a:rPr b="1" lang="en-US">
                <a:solidFill>
                  <a:schemeClr val="accent2"/>
                </a:solidFill>
              </a:rPr>
              <a:t>, </a:t>
            </a:r>
            <a:r>
              <a:rPr b="1" lang="en-US">
                <a:solidFill>
                  <a:schemeClr val="accent2"/>
                </a:solidFill>
                <a:latin typeface="Consolas"/>
                <a:ea typeface="Consolas"/>
                <a:cs typeface="Consolas"/>
                <a:sym typeface="Consolas"/>
              </a:rPr>
              <a:t>&lt;tbody&gt;</a:t>
            </a:r>
            <a:r>
              <a:rPr b="1" lang="en-US">
                <a:solidFill>
                  <a:schemeClr val="accent2"/>
                </a:solidFill>
              </a:rPr>
              <a:t>, </a:t>
            </a:r>
            <a:r>
              <a:rPr lang="en-US">
                <a:solidFill>
                  <a:schemeClr val="accent2"/>
                </a:solidFill>
              </a:rPr>
              <a:t>and</a:t>
            </a:r>
            <a:r>
              <a:rPr lang="en-US">
                <a:solidFill>
                  <a:schemeClr val="accent2"/>
                </a:solidFill>
                <a:latin typeface="Consolas"/>
                <a:ea typeface="Consolas"/>
                <a:cs typeface="Consolas"/>
                <a:sym typeface="Consolas"/>
              </a:rPr>
              <a:t> </a:t>
            </a:r>
            <a:r>
              <a:rPr b="1" lang="en-US">
                <a:solidFill>
                  <a:schemeClr val="accent2"/>
                </a:solidFill>
                <a:latin typeface="Consolas"/>
                <a:ea typeface="Consolas"/>
                <a:cs typeface="Consolas"/>
                <a:sym typeface="Consolas"/>
              </a:rPr>
              <a:t>&lt;tfoot&gt;</a:t>
            </a:r>
            <a:r>
              <a:rPr lang="en-US">
                <a:solidFill>
                  <a:schemeClr val="accent2"/>
                </a:solidFill>
              </a:rPr>
              <a:t> elements represent the different sections of a table. The</a:t>
            </a:r>
            <a:r>
              <a:rPr lang="en-US">
                <a:solidFill>
                  <a:schemeClr val="accent2"/>
                </a:solidFill>
                <a:latin typeface="Consolas"/>
                <a:ea typeface="Consolas"/>
                <a:cs typeface="Consolas"/>
                <a:sym typeface="Consolas"/>
              </a:rPr>
              <a:t> </a:t>
            </a:r>
            <a:r>
              <a:rPr b="1" lang="en-US">
                <a:solidFill>
                  <a:schemeClr val="accent2"/>
                </a:solidFill>
                <a:latin typeface="Consolas"/>
                <a:ea typeface="Consolas"/>
                <a:cs typeface="Consolas"/>
                <a:sym typeface="Consolas"/>
              </a:rPr>
              <a:t>&lt;caption&gt;</a:t>
            </a:r>
            <a:r>
              <a:rPr lang="en-US">
                <a:solidFill>
                  <a:schemeClr val="accent2"/>
                </a:solidFill>
              </a:rPr>
              <a:t> element specifies the caption (or title) of a table.</a:t>
            </a:r>
            <a:endParaRPr>
              <a:solidFill>
                <a:schemeClr val="accent2"/>
              </a:solidFill>
            </a:endParaRPr>
          </a:p>
          <a:p>
            <a:pPr indent="0" lvl="0" marL="0" rtl="0" algn="l">
              <a:lnSpc>
                <a:spcPct val="115000"/>
              </a:lnSpc>
              <a:spcBef>
                <a:spcPts val="0"/>
              </a:spcBef>
              <a:spcAft>
                <a:spcPts val="0"/>
              </a:spcAft>
              <a:buNone/>
            </a:pPr>
            <a:r>
              <a:t/>
            </a:r>
            <a:endParaRPr>
              <a:solidFill>
                <a:schemeClr val="accent2"/>
              </a:solidFill>
            </a:endParaRPr>
          </a:p>
          <a:p>
            <a:pPr indent="0" lvl="0" marL="0" rtl="0" algn="l">
              <a:lnSpc>
                <a:spcPct val="115000"/>
              </a:lnSpc>
              <a:spcBef>
                <a:spcPts val="0"/>
              </a:spcBef>
              <a:spcAft>
                <a:spcPts val="0"/>
              </a:spcAft>
              <a:buNone/>
            </a:pPr>
            <a:r>
              <a:rPr lang="en-US">
                <a:solidFill>
                  <a:schemeClr val="accent2"/>
                </a:solidFill>
              </a:rPr>
              <a:t>Copy the HTML to the right, into a file named </a:t>
            </a:r>
            <a:r>
              <a:rPr b="1" lang="en-US">
                <a:solidFill>
                  <a:schemeClr val="accent2"/>
                </a:solidFill>
              </a:rPr>
              <a:t>table.html</a:t>
            </a:r>
            <a:r>
              <a:rPr lang="en-US">
                <a:solidFill>
                  <a:schemeClr val="accent2"/>
                </a:solidFill>
              </a:rPr>
              <a:t>. </a:t>
            </a:r>
            <a:br>
              <a:rPr lang="en-US">
                <a:solidFill>
                  <a:schemeClr val="accent2"/>
                </a:solidFill>
              </a:rPr>
            </a:br>
            <a:r>
              <a:rPr lang="en-US">
                <a:solidFill>
                  <a:schemeClr val="accent2"/>
                </a:solidFill>
              </a:rPr>
              <a:t>We will use this file as part of a practice activity beginning on the next slide.</a:t>
            </a:r>
            <a:endParaRPr>
              <a:solidFill>
                <a:schemeClr val="accent2"/>
              </a:solidFill>
            </a:endParaRPr>
          </a:p>
        </p:txBody>
      </p:sp>
      <p:sp>
        <p:nvSpPr>
          <p:cNvPr id="1138" name="Google Shape;1138;p117"/>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HTML Table Sections</a:t>
            </a:r>
            <a:endParaRPr/>
          </a:p>
        </p:txBody>
      </p:sp>
      <p:sp>
        <p:nvSpPr>
          <p:cNvPr id="1139" name="Google Shape;1139;p117"/>
          <p:cNvSpPr txBox="1"/>
          <p:nvPr/>
        </p:nvSpPr>
        <p:spPr>
          <a:xfrm>
            <a:off x="5918213" y="902681"/>
            <a:ext cx="2690700" cy="41406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&lt;</a:t>
            </a:r>
            <a:r>
              <a:rPr lang="en-US" sz="900">
                <a:solidFill>
                  <a:srgbClr val="0033B3"/>
                </a:solidFill>
                <a:highlight>
                  <a:srgbClr val="FFFFFF"/>
                </a:highlight>
                <a:latin typeface="Consolas"/>
                <a:ea typeface="Consolas"/>
                <a:cs typeface="Consolas"/>
                <a:sym typeface="Consolas"/>
              </a:rPr>
              <a:t>table</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800">
                <a:solidFill>
                  <a:srgbClr val="080808"/>
                </a:solidFill>
                <a:highlight>
                  <a:srgbClr val="FFFFFF"/>
                </a:highlight>
                <a:latin typeface="Consolas"/>
                <a:ea typeface="Consolas"/>
                <a:cs typeface="Consolas"/>
                <a:sym typeface="Consolas"/>
              </a:rPr>
              <a:t>   &lt;</a:t>
            </a:r>
            <a:r>
              <a:rPr lang="en-US" sz="800">
                <a:solidFill>
                  <a:srgbClr val="0033B3"/>
                </a:solidFill>
                <a:highlight>
                  <a:srgbClr val="FFFFFF"/>
                </a:highlight>
                <a:latin typeface="Consolas"/>
                <a:ea typeface="Consolas"/>
                <a:cs typeface="Consolas"/>
                <a:sym typeface="Consolas"/>
              </a:rPr>
              <a:t>caption</a:t>
            </a:r>
            <a:r>
              <a:rPr lang="en-US" sz="800">
                <a:solidFill>
                  <a:srgbClr val="080808"/>
                </a:solidFill>
                <a:highlight>
                  <a:srgbClr val="FFFFFF"/>
                </a:highlight>
                <a:latin typeface="Consolas"/>
                <a:ea typeface="Consolas"/>
                <a:cs typeface="Consolas"/>
                <a:sym typeface="Consolas"/>
              </a:rPr>
              <a:t>&gt;Practice Table&lt;/</a:t>
            </a:r>
            <a:r>
              <a:rPr lang="en-US" sz="800">
                <a:solidFill>
                  <a:srgbClr val="0033B3"/>
                </a:solidFill>
                <a:highlight>
                  <a:srgbClr val="FFFFFF"/>
                </a:highlight>
                <a:latin typeface="Consolas"/>
                <a:ea typeface="Consolas"/>
                <a:cs typeface="Consolas"/>
                <a:sym typeface="Consolas"/>
              </a:rPr>
              <a:t>caption</a:t>
            </a:r>
            <a:r>
              <a:rPr lang="en-US" sz="8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thead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&gt;Header1&lt;/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&gt;Header2&lt;/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&gt;Header3&lt;/</a:t>
            </a:r>
            <a:r>
              <a:rPr lang="en-US" sz="900">
                <a:solidFill>
                  <a:srgbClr val="0033B3"/>
                </a:solidFill>
                <a:highlight>
                  <a:srgbClr val="FFFFFF"/>
                </a:highlight>
                <a:latin typeface="Consolas"/>
                <a:ea typeface="Consolas"/>
                <a:cs typeface="Consolas"/>
                <a:sym typeface="Consolas"/>
              </a:rPr>
              <a:t>th</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thead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tbody</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1 cell 1&lt;/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2 cell 2&lt;/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3 cell 3&lt;/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1 cell 1&lt;/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2 cell 2&lt;/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&gt;col 3 cell 3&lt;/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tbody</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tfoot</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&gt;footer1&lt;/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&gt;footer2&lt;/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&gt;footer3&lt;/</a:t>
            </a:r>
            <a:r>
              <a:rPr lang="en-US" sz="900">
                <a:solidFill>
                  <a:srgbClr val="0033B3"/>
                </a:solidFill>
                <a:highlight>
                  <a:srgbClr val="FFFFFF"/>
                </a:highlight>
                <a:latin typeface="Consolas"/>
                <a:ea typeface="Consolas"/>
                <a:cs typeface="Consolas"/>
                <a:sym typeface="Consolas"/>
              </a:rPr>
              <a:t>td</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tr</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   &lt;/</a:t>
            </a:r>
            <a:r>
              <a:rPr lang="en-US" sz="900">
                <a:solidFill>
                  <a:srgbClr val="0033B3"/>
                </a:solidFill>
                <a:highlight>
                  <a:srgbClr val="FFFFFF"/>
                </a:highlight>
                <a:latin typeface="Consolas"/>
                <a:ea typeface="Consolas"/>
                <a:cs typeface="Consolas"/>
                <a:sym typeface="Consolas"/>
              </a:rPr>
              <a:t>tfoot</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rgbClr val="FFFFFF"/>
                </a:highlight>
                <a:latin typeface="Consolas"/>
                <a:ea typeface="Consolas"/>
                <a:cs typeface="Consolas"/>
                <a:sym typeface="Consolas"/>
              </a:rPr>
              <a:t>&lt;/</a:t>
            </a:r>
            <a:r>
              <a:rPr lang="en-US" sz="900">
                <a:solidFill>
                  <a:srgbClr val="0033B3"/>
                </a:solidFill>
                <a:highlight>
                  <a:srgbClr val="FFFFFF"/>
                </a:highlight>
                <a:latin typeface="Consolas"/>
                <a:ea typeface="Consolas"/>
                <a:cs typeface="Consolas"/>
                <a:sym typeface="Consolas"/>
              </a:rPr>
              <a:t>table</a:t>
            </a:r>
            <a:r>
              <a:rPr lang="en-US" sz="900">
                <a:solidFill>
                  <a:srgbClr val="080808"/>
                </a:solidFill>
                <a:highlight>
                  <a:srgbClr val="FFFFFF"/>
                </a:highlight>
                <a:latin typeface="Consolas"/>
                <a:ea typeface="Consolas"/>
                <a:cs typeface="Consolas"/>
                <a:sym typeface="Consolas"/>
              </a:rPr>
              <a:t>&gt;</a:t>
            </a:r>
            <a:endParaRPr sz="900">
              <a:solidFill>
                <a:srgbClr val="080808"/>
              </a:solidFill>
              <a:highlight>
                <a:srgbClr val="FFFFFF"/>
              </a:highlight>
              <a:latin typeface="Consolas"/>
              <a:ea typeface="Consolas"/>
              <a:cs typeface="Consolas"/>
              <a:sym typeface="Consolas"/>
            </a:endParaRPr>
          </a:p>
        </p:txBody>
      </p:sp>
      <p:sp>
        <p:nvSpPr>
          <p:cNvPr id="1140" name="Google Shape;1140;p117"/>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2"/>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Introduction to the Document Object Model</a:t>
            </a:r>
            <a:endParaRPr/>
          </a:p>
        </p:txBody>
      </p:sp>
      <p:sp>
        <p:nvSpPr>
          <p:cNvPr id="789" name="Google Shape;789;p8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790" name="Google Shape;790;p82"/>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US"/>
              <a:t>The </a:t>
            </a:r>
            <a:r>
              <a:rPr b="1" lang="en-US"/>
              <a:t>Document Object Model (DOM)</a:t>
            </a:r>
            <a:r>
              <a:rPr lang="en-US"/>
              <a:t> is a programming interface for HTML and XML documents. </a:t>
            </a:r>
            <a:endParaRPr/>
          </a:p>
          <a:p>
            <a:pPr indent="-234950" lvl="0" marL="342900" rtl="0" algn="l">
              <a:spcBef>
                <a:spcPts val="800"/>
              </a:spcBef>
              <a:spcAft>
                <a:spcPts val="0"/>
              </a:spcAft>
              <a:buSzPts val="1100"/>
              <a:buChar char="➢"/>
            </a:pPr>
            <a:r>
              <a:rPr lang="en-US"/>
              <a:t>A web page is a document. This document can be either displayed in the browser window or as the HTML source, but it is the same document in both cases. Likewise, the DOM is an object-oriented representation of the web page, which can be modified with a scripting language such as JavaScript.</a:t>
            </a:r>
            <a:endParaRPr/>
          </a:p>
          <a:p>
            <a:pPr indent="-234950" lvl="0" marL="342900" rtl="0" algn="l">
              <a:spcBef>
                <a:spcPts val="800"/>
              </a:spcBef>
              <a:spcAft>
                <a:spcPts val="0"/>
              </a:spcAft>
              <a:buSzPts val="1100"/>
              <a:buChar char="➢"/>
            </a:pPr>
            <a:r>
              <a:rPr lang="en-US"/>
              <a:t>The DOM represents the web page as nodes and objects so that programs can change the document structure, style, and content.</a:t>
            </a:r>
            <a:endParaRPr/>
          </a:p>
          <a:p>
            <a:pPr indent="-234950" lvl="0" marL="342900" rtl="0" algn="l">
              <a:spcBef>
                <a:spcPts val="800"/>
              </a:spcBef>
              <a:spcAft>
                <a:spcPts val="0"/>
              </a:spcAft>
              <a:buSzPts val="1100"/>
              <a:buChar char="➢"/>
            </a:pPr>
            <a:r>
              <a:rPr lang="en-US"/>
              <a:t>The </a:t>
            </a:r>
            <a:r>
              <a:rPr lang="en-US" u="sng">
                <a:solidFill>
                  <a:schemeClr val="hlink"/>
                </a:solidFill>
                <a:hlinkClick r:id="rId3"/>
              </a:rPr>
              <a:t>W3C DOM</a:t>
            </a:r>
            <a:r>
              <a:rPr lang="en-US"/>
              <a:t> and </a:t>
            </a:r>
            <a:r>
              <a:rPr lang="en-US" u="sng">
                <a:solidFill>
                  <a:schemeClr val="hlink"/>
                </a:solidFill>
                <a:hlinkClick r:id="rId4"/>
              </a:rPr>
              <a:t>WHATWG </a:t>
            </a:r>
            <a:r>
              <a:rPr lang="en-US" u="sng">
                <a:solidFill>
                  <a:schemeClr val="hlink"/>
                </a:solidFill>
                <a:hlinkClick r:id="rId5"/>
              </a:rPr>
              <a:t>DOM</a:t>
            </a:r>
            <a:r>
              <a:rPr lang="en-US"/>
              <a:t> standards are implemented in most modern browsers. Many browsers extend the standard; therefore, care must be exercised when using them on the web where documents may be accessed by various browsers with different DOMs.</a:t>
            </a:r>
            <a:endParaRPr/>
          </a:p>
          <a:p>
            <a:pPr indent="0" lvl="0" marL="0" rtl="0" algn="l">
              <a:spcBef>
                <a:spcPts val="800"/>
              </a:spcBef>
              <a:spcAft>
                <a:spcPts val="800"/>
              </a:spcAft>
              <a:buNone/>
            </a:pPr>
            <a:r>
              <a:rPr lang="en-US"/>
              <a:t>We will practice DOM manipulation in the JavaScript lessons.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18"/>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Practice Activity</a:t>
            </a:r>
            <a:r>
              <a:rPr lang="en-US"/>
              <a:t>: </a:t>
            </a:r>
            <a:r>
              <a:rPr lang="en-US"/>
              <a:t>Table Styling</a:t>
            </a:r>
            <a:endParaRPr/>
          </a:p>
        </p:txBody>
      </p:sp>
      <p:sp>
        <p:nvSpPr>
          <p:cNvPr id="1147" name="Google Shape;1147;p118"/>
          <p:cNvSpPr txBox="1"/>
          <p:nvPr>
            <p:ph idx="1" type="body"/>
          </p:nvPr>
        </p:nvSpPr>
        <p:spPr>
          <a:xfrm>
            <a:off x="570675" y="1241644"/>
            <a:ext cx="8088000" cy="3300600"/>
          </a:xfrm>
          <a:prstGeom prst="rect">
            <a:avLst/>
          </a:prstGeom>
        </p:spPr>
        <p:txBody>
          <a:bodyPr anchorCtr="0" anchor="t" bIns="68575" lIns="68575" spcFirstLastPara="1" rIns="68575" wrap="square" tIns="68575">
            <a:normAutofit/>
          </a:bodyPr>
          <a:lstStyle/>
          <a:p>
            <a:pPr indent="0" lvl="0" marL="0" rtl="0" algn="l">
              <a:spcBef>
                <a:spcPts val="500"/>
              </a:spcBef>
              <a:spcAft>
                <a:spcPts val="0"/>
              </a:spcAft>
              <a:buNone/>
            </a:pPr>
            <a:r>
              <a:rPr lang="en-US" sz="1400">
                <a:solidFill>
                  <a:srgbClr val="000000"/>
                </a:solidFill>
              </a:rPr>
              <a:t>Create a </a:t>
            </a:r>
            <a:r>
              <a:rPr b="1" lang="en-US" sz="1400">
                <a:solidFill>
                  <a:srgbClr val="000000"/>
                </a:solidFill>
              </a:rPr>
              <a:t>style.css</a:t>
            </a:r>
            <a:r>
              <a:rPr lang="en-US" sz="1400">
                <a:solidFill>
                  <a:srgbClr val="000000"/>
                </a:solidFill>
              </a:rPr>
              <a:t> file, include this CSS file in your </a:t>
            </a:r>
            <a:r>
              <a:rPr b="1" lang="en-US" sz="1400">
                <a:solidFill>
                  <a:srgbClr val="000000"/>
                </a:solidFill>
              </a:rPr>
              <a:t>table.html</a:t>
            </a:r>
            <a:r>
              <a:rPr lang="en-US" sz="1400">
                <a:solidFill>
                  <a:srgbClr val="000000"/>
                </a:solidFill>
              </a:rPr>
              <a:t> file via a </a:t>
            </a:r>
            <a:r>
              <a:rPr b="1" lang="en-US" sz="1400">
                <a:solidFill>
                  <a:srgbClr val="000000"/>
                </a:solidFill>
                <a:latin typeface="Consolas"/>
                <a:ea typeface="Consolas"/>
                <a:cs typeface="Consolas"/>
                <a:sym typeface="Consolas"/>
              </a:rPr>
              <a:t>&lt;link&gt;</a:t>
            </a:r>
            <a:r>
              <a:rPr lang="en-US" sz="1400">
                <a:solidFill>
                  <a:srgbClr val="000000"/>
                </a:solidFill>
              </a:rPr>
              <a:t> element. If you have not yet created your </a:t>
            </a:r>
            <a:r>
              <a:rPr b="1" lang="en-US" sz="1400">
                <a:solidFill>
                  <a:srgbClr val="000000"/>
                </a:solidFill>
              </a:rPr>
              <a:t>table.html </a:t>
            </a:r>
            <a:r>
              <a:rPr lang="en-US" sz="1400">
                <a:solidFill>
                  <a:srgbClr val="000000"/>
                </a:solidFill>
              </a:rPr>
              <a:t>file, refer to the previous slide.</a:t>
            </a:r>
            <a:endParaRPr sz="1400">
              <a:solidFill>
                <a:srgbClr val="000000"/>
              </a:solidFill>
            </a:endParaRPr>
          </a:p>
          <a:p>
            <a:pPr indent="0" lvl="0" marL="0" rtl="0" algn="l">
              <a:spcBef>
                <a:spcPts val="500"/>
              </a:spcBef>
              <a:spcAft>
                <a:spcPts val="0"/>
              </a:spcAft>
              <a:buNone/>
            </a:pPr>
            <a:r>
              <a:rPr lang="en-US" sz="1400">
                <a:solidFill>
                  <a:srgbClr val="000000"/>
                </a:solidFill>
              </a:rPr>
              <a:t>In your</a:t>
            </a:r>
            <a:r>
              <a:rPr b="1" lang="en-US" sz="1400">
                <a:solidFill>
                  <a:srgbClr val="000000"/>
                </a:solidFill>
              </a:rPr>
              <a:t> </a:t>
            </a:r>
            <a:r>
              <a:rPr b="1" lang="en-US" sz="1400">
                <a:solidFill>
                  <a:srgbClr val="000000"/>
                </a:solidFill>
              </a:rPr>
              <a:t>style</a:t>
            </a:r>
            <a:r>
              <a:rPr b="1" lang="en-US" sz="1400">
                <a:solidFill>
                  <a:srgbClr val="000000"/>
                </a:solidFill>
              </a:rPr>
              <a:t>.css</a:t>
            </a:r>
            <a:r>
              <a:rPr lang="en-US" sz="1400">
                <a:solidFill>
                  <a:srgbClr val="000000"/>
                </a:solidFill>
              </a:rPr>
              <a:t> file, we will use the </a:t>
            </a:r>
            <a:r>
              <a:rPr b="1" lang="en-US" sz="1400">
                <a:solidFill>
                  <a:srgbClr val="000000"/>
                </a:solidFill>
              </a:rPr>
              <a:t>type selector</a:t>
            </a:r>
            <a:r>
              <a:rPr lang="en-US" sz="1400">
                <a:solidFill>
                  <a:srgbClr val="000000"/>
                </a:solidFill>
              </a:rPr>
              <a:t> to style the table element:</a:t>
            </a:r>
            <a:endParaRPr sz="1400">
              <a:solidFill>
                <a:srgbClr val="000000"/>
              </a:solidFill>
            </a:endParaRPr>
          </a:p>
          <a:p>
            <a:pPr indent="-254000" lvl="0" marL="342900" rtl="0" algn="l">
              <a:spcBef>
                <a:spcPts val="500"/>
              </a:spcBef>
              <a:spcAft>
                <a:spcPts val="0"/>
              </a:spcAft>
              <a:buClr>
                <a:schemeClr val="accent1"/>
              </a:buClr>
              <a:buSzPts val="1400"/>
              <a:buAutoNum type="arabicParenR"/>
            </a:pPr>
            <a:r>
              <a:rPr lang="en-US" sz="1400">
                <a:solidFill>
                  <a:srgbClr val="000000"/>
                </a:solidFill>
              </a:rPr>
              <a:t>Add a selector for the</a:t>
            </a:r>
            <a:r>
              <a:rPr lang="en-US" sz="1400">
                <a:solidFill>
                  <a:srgbClr val="000000"/>
                </a:solidFill>
              </a:rPr>
              <a:t> </a:t>
            </a:r>
            <a:r>
              <a:rPr b="1" lang="en-US" sz="1400">
                <a:solidFill>
                  <a:srgbClr val="000000"/>
                </a:solidFill>
                <a:latin typeface="Consolas"/>
                <a:ea typeface="Consolas"/>
                <a:cs typeface="Consolas"/>
                <a:sym typeface="Consolas"/>
              </a:rPr>
              <a:t>td</a:t>
            </a:r>
            <a:r>
              <a:rPr lang="en-US" sz="1400">
                <a:solidFill>
                  <a:srgbClr val="000000"/>
                </a:solidFill>
              </a:rPr>
              <a:t> and </a:t>
            </a:r>
            <a:r>
              <a:rPr b="1" lang="en-US" sz="1400">
                <a:solidFill>
                  <a:srgbClr val="000000"/>
                </a:solidFill>
                <a:latin typeface="Consolas"/>
                <a:ea typeface="Consolas"/>
                <a:cs typeface="Consolas"/>
                <a:sym typeface="Consolas"/>
              </a:rPr>
              <a:t>th</a:t>
            </a:r>
            <a:r>
              <a:rPr lang="en-US" sz="1400">
                <a:solidFill>
                  <a:srgbClr val="000000"/>
                </a:solidFill>
              </a:rPr>
              <a:t> elements using the </a:t>
            </a:r>
            <a:r>
              <a:rPr b="1" lang="en-US" sz="1400">
                <a:solidFill>
                  <a:srgbClr val="000000"/>
                </a:solidFill>
              </a:rPr>
              <a:t>multiple selector </a:t>
            </a:r>
            <a:r>
              <a:rPr lang="en-US" sz="1400">
                <a:solidFill>
                  <a:srgbClr val="000000"/>
                </a:solidFill>
              </a:rPr>
              <a:t>(</a:t>
            </a:r>
            <a:r>
              <a:rPr b="1" lang="en-US" sz="1400">
                <a:solidFill>
                  <a:srgbClr val="000000"/>
                </a:solidFill>
                <a:latin typeface="Consolas"/>
                <a:ea typeface="Consolas"/>
                <a:cs typeface="Consolas"/>
                <a:sym typeface="Consolas"/>
              </a:rPr>
              <a:t>td, th { }</a:t>
            </a:r>
            <a:r>
              <a:rPr lang="en-US" sz="1400">
                <a:solidFill>
                  <a:srgbClr val="000000"/>
                </a:solidFill>
              </a:rPr>
              <a:t>).</a:t>
            </a:r>
            <a:endParaRPr sz="1400">
              <a:solidFill>
                <a:srgbClr val="000000"/>
              </a:solidFill>
            </a:endParaRPr>
          </a:p>
          <a:p>
            <a:pPr indent="-254000" lvl="0" marL="342900" rtl="0" algn="l">
              <a:spcBef>
                <a:spcPts val="500"/>
              </a:spcBef>
              <a:spcAft>
                <a:spcPts val="0"/>
              </a:spcAft>
              <a:buClr>
                <a:schemeClr val="accent1"/>
              </a:buClr>
              <a:buSzPts val="1400"/>
              <a:buAutoNum type="arabicParenR"/>
            </a:pPr>
            <a:r>
              <a:rPr lang="en-US" sz="1400">
                <a:solidFill>
                  <a:srgbClr val="000000"/>
                </a:solidFill>
              </a:rPr>
              <a:t>To this selector, a</a:t>
            </a:r>
            <a:r>
              <a:rPr lang="en-US" sz="1400">
                <a:solidFill>
                  <a:srgbClr val="000000"/>
                </a:solidFill>
              </a:rPr>
              <a:t>dd a </a:t>
            </a:r>
            <a:r>
              <a:rPr b="1" lang="en-US" sz="1400">
                <a:solidFill>
                  <a:srgbClr val="000000"/>
                </a:solidFill>
                <a:latin typeface="Consolas"/>
                <a:ea typeface="Consolas"/>
                <a:cs typeface="Consolas"/>
                <a:sym typeface="Consolas"/>
              </a:rPr>
              <a:t>border</a:t>
            </a:r>
            <a:r>
              <a:rPr lang="en-US" sz="1400">
                <a:solidFill>
                  <a:srgbClr val="000000"/>
                </a:solidFill>
                <a:latin typeface="Consolas"/>
                <a:ea typeface="Consolas"/>
                <a:cs typeface="Consolas"/>
                <a:sym typeface="Consolas"/>
              </a:rPr>
              <a:t> </a:t>
            </a:r>
            <a:r>
              <a:rPr lang="en-US" sz="1400">
                <a:solidFill>
                  <a:srgbClr val="000000"/>
                </a:solidFill>
              </a:rPr>
              <a:t>property with a value of</a:t>
            </a:r>
            <a:r>
              <a:rPr lang="en-US" sz="1400">
                <a:solidFill>
                  <a:srgbClr val="000000"/>
                </a:solidFill>
                <a:latin typeface="Consolas"/>
                <a:ea typeface="Consolas"/>
                <a:cs typeface="Consolas"/>
                <a:sym typeface="Consolas"/>
              </a:rPr>
              <a:t> </a:t>
            </a:r>
            <a:r>
              <a:rPr b="1" lang="en-US" sz="1400">
                <a:solidFill>
                  <a:srgbClr val="1750EB"/>
                </a:solidFill>
                <a:highlight>
                  <a:schemeClr val="lt1"/>
                </a:highlight>
                <a:latin typeface="Consolas"/>
                <a:ea typeface="Consolas"/>
                <a:cs typeface="Consolas"/>
                <a:sym typeface="Consolas"/>
              </a:rPr>
              <a:t>1</a:t>
            </a:r>
            <a:r>
              <a:rPr b="1" lang="en-US" sz="1400">
                <a:solidFill>
                  <a:srgbClr val="067D17"/>
                </a:solidFill>
                <a:highlight>
                  <a:schemeClr val="lt1"/>
                </a:highlight>
                <a:latin typeface="Consolas"/>
                <a:ea typeface="Consolas"/>
                <a:cs typeface="Consolas"/>
                <a:sym typeface="Consolas"/>
              </a:rPr>
              <a:t>px solid </a:t>
            </a:r>
            <a:r>
              <a:rPr b="1" lang="en-US" sz="1400">
                <a:solidFill>
                  <a:srgbClr val="0033B3"/>
                </a:solidFill>
                <a:highlight>
                  <a:schemeClr val="lt1"/>
                </a:highlight>
                <a:latin typeface="Consolas"/>
                <a:ea typeface="Consolas"/>
                <a:cs typeface="Consolas"/>
                <a:sym typeface="Consolas"/>
              </a:rPr>
              <a:t>red</a:t>
            </a:r>
            <a:r>
              <a:rPr b="1" lang="en-US" sz="1400">
                <a:solidFill>
                  <a:srgbClr val="000000"/>
                </a:solidFill>
                <a:latin typeface="Consolas"/>
                <a:ea typeface="Consolas"/>
                <a:cs typeface="Consolas"/>
                <a:sym typeface="Consolas"/>
              </a:rPr>
              <a:t>;</a:t>
            </a:r>
            <a:r>
              <a:rPr lang="en-US" sz="1400">
                <a:solidFill>
                  <a:srgbClr val="000000"/>
                </a:solidFill>
              </a:rPr>
              <a:t>.</a:t>
            </a:r>
            <a:endParaRPr sz="1400">
              <a:solidFill>
                <a:srgbClr val="000000"/>
              </a:solidFill>
              <a:latin typeface="Consolas"/>
              <a:ea typeface="Consolas"/>
              <a:cs typeface="Consolas"/>
              <a:sym typeface="Consolas"/>
            </a:endParaRPr>
          </a:p>
          <a:p>
            <a:pPr indent="-254000" lvl="0" marL="342900" rtl="0" algn="l">
              <a:spcBef>
                <a:spcPts val="500"/>
              </a:spcBef>
              <a:spcAft>
                <a:spcPts val="0"/>
              </a:spcAft>
              <a:buClr>
                <a:schemeClr val="accent1"/>
              </a:buClr>
              <a:buSzPts val="1400"/>
              <a:buAutoNum type="arabicParenR"/>
            </a:pPr>
            <a:r>
              <a:rPr lang="en-US" sz="1400">
                <a:solidFill>
                  <a:srgbClr val="000000"/>
                </a:solidFill>
              </a:rPr>
              <a:t>After adding the border, you will notice that the cells are all separated, which is the initial value for the </a:t>
            </a:r>
            <a:r>
              <a:rPr b="1" lang="en-US" sz="1400">
                <a:solidFill>
                  <a:srgbClr val="000000"/>
                </a:solidFill>
              </a:rPr>
              <a:t>border-collapse.</a:t>
            </a:r>
            <a:endParaRPr b="1" sz="1400">
              <a:solidFill>
                <a:srgbClr val="000000"/>
              </a:solidFill>
            </a:endParaRPr>
          </a:p>
          <a:p>
            <a:pPr indent="-254000" lvl="0" marL="342900" rtl="0" algn="l">
              <a:spcBef>
                <a:spcPts val="500"/>
              </a:spcBef>
              <a:spcAft>
                <a:spcPts val="0"/>
              </a:spcAft>
              <a:buClr>
                <a:schemeClr val="accent1"/>
              </a:buClr>
              <a:buSzPts val="1400"/>
              <a:buAutoNum type="arabicParenR"/>
            </a:pPr>
            <a:r>
              <a:rPr lang="en-US" sz="1400">
                <a:solidFill>
                  <a:srgbClr val="000000"/>
                </a:solidFill>
              </a:rPr>
              <a:t>Add the property </a:t>
            </a:r>
            <a:r>
              <a:rPr b="1" lang="en-US" sz="1400">
                <a:solidFill>
                  <a:srgbClr val="000000"/>
                </a:solidFill>
                <a:latin typeface="Consolas"/>
                <a:ea typeface="Consolas"/>
                <a:cs typeface="Consolas"/>
                <a:sym typeface="Consolas"/>
              </a:rPr>
              <a:t>border-collapse</a:t>
            </a:r>
            <a:r>
              <a:rPr lang="en-US" sz="1400">
                <a:solidFill>
                  <a:srgbClr val="000000"/>
                </a:solidFill>
              </a:rPr>
              <a:t> to the </a:t>
            </a:r>
            <a:r>
              <a:rPr b="1" lang="en-US" sz="1400">
                <a:solidFill>
                  <a:srgbClr val="000000"/>
                </a:solidFill>
                <a:latin typeface="Consolas"/>
                <a:ea typeface="Consolas"/>
                <a:cs typeface="Consolas"/>
                <a:sym typeface="Consolas"/>
              </a:rPr>
              <a:t>body</a:t>
            </a:r>
            <a:r>
              <a:rPr lang="en-US" sz="1400">
                <a:solidFill>
                  <a:srgbClr val="000000"/>
                </a:solidFill>
              </a:rPr>
              <a:t> element with a value of </a:t>
            </a:r>
            <a:r>
              <a:rPr b="1" lang="en-US" sz="1400">
                <a:solidFill>
                  <a:srgbClr val="000000"/>
                </a:solidFill>
                <a:latin typeface="Consolas"/>
                <a:ea typeface="Consolas"/>
                <a:cs typeface="Consolas"/>
                <a:sym typeface="Consolas"/>
              </a:rPr>
              <a:t>collapse</a:t>
            </a:r>
            <a:r>
              <a:rPr lang="en-US" sz="1400">
                <a:solidFill>
                  <a:srgbClr val="000000"/>
                </a:solidFill>
              </a:rPr>
              <a:t>.</a:t>
            </a:r>
            <a:endParaRPr sz="1400">
              <a:solidFill>
                <a:srgbClr val="000000"/>
              </a:solidFill>
            </a:endParaRPr>
          </a:p>
          <a:p>
            <a:pPr indent="-254000" lvl="0" marL="342900" rtl="0" algn="l">
              <a:spcBef>
                <a:spcPts val="500"/>
              </a:spcBef>
              <a:spcAft>
                <a:spcPts val="0"/>
              </a:spcAft>
              <a:buClr>
                <a:schemeClr val="accent1"/>
              </a:buClr>
              <a:buSzPts val="1400"/>
              <a:buAutoNum type="arabicParenR"/>
            </a:pPr>
            <a:r>
              <a:rPr lang="en-US" sz="1400">
                <a:solidFill>
                  <a:srgbClr val="000000"/>
                </a:solidFill>
              </a:rPr>
              <a:t>The table's width, by default, is the width of the content. Add a </a:t>
            </a:r>
            <a:r>
              <a:rPr b="1" lang="en-US" sz="1400">
                <a:solidFill>
                  <a:srgbClr val="000000"/>
                </a:solidFill>
                <a:latin typeface="Consolas"/>
                <a:ea typeface="Consolas"/>
                <a:cs typeface="Consolas"/>
                <a:sym typeface="Consolas"/>
              </a:rPr>
              <a:t>width</a:t>
            </a:r>
            <a:r>
              <a:rPr lang="en-US" sz="1400">
                <a:solidFill>
                  <a:srgbClr val="000000"/>
                </a:solidFill>
              </a:rPr>
              <a:t> property </a:t>
            </a:r>
            <a:r>
              <a:rPr lang="en-US" sz="1400">
                <a:solidFill>
                  <a:srgbClr val="000000"/>
                </a:solidFill>
              </a:rPr>
              <a:t>to the </a:t>
            </a:r>
            <a:r>
              <a:rPr b="1" lang="en-US" sz="1400">
                <a:solidFill>
                  <a:srgbClr val="000000"/>
                </a:solidFill>
                <a:latin typeface="Consolas"/>
                <a:ea typeface="Consolas"/>
                <a:cs typeface="Consolas"/>
                <a:sym typeface="Consolas"/>
              </a:rPr>
              <a:t>table</a:t>
            </a:r>
            <a:r>
              <a:rPr lang="en-US" sz="1400">
                <a:solidFill>
                  <a:srgbClr val="000000"/>
                </a:solidFill>
              </a:rPr>
              <a:t> element</a:t>
            </a:r>
            <a:r>
              <a:rPr lang="en-US" sz="1400">
                <a:solidFill>
                  <a:srgbClr val="000000"/>
                </a:solidFill>
              </a:rPr>
              <a:t> with a value of </a:t>
            </a:r>
            <a:r>
              <a:rPr b="1" lang="en-US" sz="1400">
                <a:solidFill>
                  <a:srgbClr val="000000"/>
                </a:solidFill>
                <a:latin typeface="Consolas"/>
                <a:ea typeface="Consolas"/>
                <a:cs typeface="Consolas"/>
                <a:sym typeface="Consolas"/>
              </a:rPr>
              <a:t>100%</a:t>
            </a:r>
            <a:r>
              <a:rPr lang="en-US" sz="1400">
                <a:solidFill>
                  <a:srgbClr val="000000"/>
                </a:solidFill>
              </a:rPr>
              <a:t>.</a:t>
            </a:r>
            <a:endParaRPr sz="1400">
              <a:solidFill>
                <a:srgbClr val="000000"/>
              </a:solidFill>
            </a:endParaRPr>
          </a:p>
          <a:p>
            <a:pPr indent="-254000" lvl="0" marL="342900" rtl="0" algn="l">
              <a:spcBef>
                <a:spcPts val="500"/>
              </a:spcBef>
              <a:spcAft>
                <a:spcPts val="500"/>
              </a:spcAft>
              <a:buClr>
                <a:schemeClr val="accent1"/>
              </a:buClr>
              <a:buSzPts val="1400"/>
              <a:buAutoNum type="arabicParenR"/>
            </a:pPr>
            <a:r>
              <a:rPr lang="en-US" sz="1400">
                <a:solidFill>
                  <a:srgbClr val="000000"/>
                </a:solidFill>
              </a:rPr>
              <a:t>Now let’s center the text with the </a:t>
            </a:r>
            <a:r>
              <a:rPr b="1" lang="en-US" sz="1400">
                <a:solidFill>
                  <a:srgbClr val="000000"/>
                </a:solidFill>
                <a:latin typeface="Consolas"/>
                <a:ea typeface="Consolas"/>
                <a:cs typeface="Consolas"/>
                <a:sym typeface="Consolas"/>
              </a:rPr>
              <a:t>text align</a:t>
            </a:r>
            <a:r>
              <a:rPr lang="en-US" sz="1400">
                <a:solidFill>
                  <a:srgbClr val="000000"/>
                </a:solidFill>
              </a:rPr>
              <a:t> property, added to the </a:t>
            </a:r>
            <a:r>
              <a:rPr b="1" lang="en-US" sz="1400">
                <a:solidFill>
                  <a:srgbClr val="000000"/>
                </a:solidFill>
                <a:latin typeface="Consolas"/>
                <a:ea typeface="Consolas"/>
                <a:cs typeface="Consolas"/>
                <a:sym typeface="Consolas"/>
              </a:rPr>
              <a:t>table</a:t>
            </a:r>
            <a:r>
              <a:rPr lang="en-US" sz="1400">
                <a:solidFill>
                  <a:srgbClr val="000000"/>
                </a:solidFill>
              </a:rPr>
              <a:t> element with a value of </a:t>
            </a:r>
            <a:r>
              <a:rPr lang="en-US" sz="1400">
                <a:solidFill>
                  <a:srgbClr val="09507C"/>
                </a:solidFill>
                <a:latin typeface="Consolas"/>
                <a:ea typeface="Consolas"/>
                <a:cs typeface="Consolas"/>
                <a:sym typeface="Consolas"/>
              </a:rPr>
              <a:t> </a:t>
            </a:r>
            <a:r>
              <a:rPr b="1" lang="en-US" sz="1400">
                <a:solidFill>
                  <a:srgbClr val="174AD4"/>
                </a:solidFill>
                <a:highlight>
                  <a:schemeClr val="lt1"/>
                </a:highlight>
                <a:latin typeface="Consolas"/>
                <a:ea typeface="Consolas"/>
                <a:cs typeface="Consolas"/>
                <a:sym typeface="Consolas"/>
              </a:rPr>
              <a:t>text-align</a:t>
            </a:r>
            <a:r>
              <a:rPr b="1" lang="en-US" sz="1400">
                <a:solidFill>
                  <a:srgbClr val="080808"/>
                </a:solidFill>
                <a:highlight>
                  <a:schemeClr val="lt1"/>
                </a:highlight>
                <a:latin typeface="Consolas"/>
                <a:ea typeface="Consolas"/>
                <a:cs typeface="Consolas"/>
                <a:sym typeface="Consolas"/>
              </a:rPr>
              <a:t>: </a:t>
            </a:r>
            <a:r>
              <a:rPr b="1" lang="en-US" sz="1400">
                <a:solidFill>
                  <a:srgbClr val="067D17"/>
                </a:solidFill>
                <a:highlight>
                  <a:schemeClr val="lt1"/>
                </a:highlight>
                <a:latin typeface="Consolas"/>
                <a:ea typeface="Consolas"/>
                <a:cs typeface="Consolas"/>
                <a:sym typeface="Consolas"/>
              </a:rPr>
              <a:t>center</a:t>
            </a:r>
            <a:r>
              <a:rPr b="1" lang="en-US" sz="1400">
                <a:solidFill>
                  <a:srgbClr val="080808"/>
                </a:solidFill>
                <a:highlight>
                  <a:schemeClr val="lt1"/>
                </a:highlight>
                <a:latin typeface="Consolas"/>
                <a:ea typeface="Consolas"/>
                <a:cs typeface="Consolas"/>
                <a:sym typeface="Consolas"/>
              </a:rPr>
              <a:t>;</a:t>
            </a:r>
            <a:r>
              <a:rPr lang="en-US" sz="1400">
                <a:solidFill>
                  <a:srgbClr val="000000"/>
                </a:solidFill>
              </a:rPr>
              <a:t>.</a:t>
            </a:r>
            <a:endParaRPr sz="1400">
              <a:solidFill>
                <a:schemeClr val="dk1"/>
              </a:solidFill>
              <a:latin typeface="Consolas"/>
              <a:ea typeface="Consolas"/>
              <a:cs typeface="Consolas"/>
              <a:sym typeface="Consolas"/>
            </a:endParaRPr>
          </a:p>
        </p:txBody>
      </p:sp>
      <p:sp>
        <p:nvSpPr>
          <p:cNvPr id="1148" name="Google Shape;1148;p118"/>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19"/>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en-US"/>
              <a:t>Practice </a:t>
            </a:r>
            <a:r>
              <a:rPr lang="en-US"/>
              <a:t>Activity: Table Styling Part Two </a:t>
            </a:r>
            <a:endParaRPr/>
          </a:p>
        </p:txBody>
      </p:sp>
      <p:sp>
        <p:nvSpPr>
          <p:cNvPr id="1155" name="Google Shape;1155;p119"/>
          <p:cNvSpPr txBox="1"/>
          <p:nvPr/>
        </p:nvSpPr>
        <p:spPr>
          <a:xfrm>
            <a:off x="7093050" y="1963388"/>
            <a:ext cx="3982200" cy="4647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pic>
        <p:nvPicPr>
          <p:cNvPr id="1156" name="Google Shape;1156;p119"/>
          <p:cNvPicPr preferRelativeResize="0"/>
          <p:nvPr/>
        </p:nvPicPr>
        <p:blipFill rotWithShape="1">
          <a:blip r:embed="rId3">
            <a:alphaModFix/>
          </a:blip>
          <a:srcRect b="0" l="0" r="0" t="0"/>
          <a:stretch/>
        </p:blipFill>
        <p:spPr>
          <a:xfrm>
            <a:off x="5135409" y="2129972"/>
            <a:ext cx="1724681" cy="2549531"/>
          </a:xfrm>
          <a:prstGeom prst="rect">
            <a:avLst/>
          </a:prstGeom>
          <a:noFill/>
          <a:ln>
            <a:noFill/>
          </a:ln>
        </p:spPr>
      </p:pic>
      <p:sp>
        <p:nvSpPr>
          <p:cNvPr id="1157" name="Google Shape;1157;p119"/>
          <p:cNvSpPr txBox="1"/>
          <p:nvPr/>
        </p:nvSpPr>
        <p:spPr>
          <a:xfrm>
            <a:off x="2283909" y="2123363"/>
            <a:ext cx="2704500" cy="26784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solidFill>
                  <a:srgbClr val="0033B3"/>
                </a:solidFill>
                <a:highlight>
                  <a:srgbClr val="FFFFFF"/>
                </a:highlight>
                <a:latin typeface="Consolas"/>
                <a:ea typeface="Consolas"/>
                <a:cs typeface="Consolas"/>
                <a:sym typeface="Consolas"/>
              </a:rPr>
              <a:t>table </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width</a:t>
            </a:r>
            <a:r>
              <a:rPr lang="en-US" sz="1100">
                <a:solidFill>
                  <a:srgbClr val="080808"/>
                </a:solidFill>
                <a:highlight>
                  <a:srgbClr val="FFFFFF"/>
                </a:highlight>
                <a:latin typeface="Consolas"/>
                <a:ea typeface="Consolas"/>
                <a:cs typeface="Consolas"/>
                <a:sym typeface="Consolas"/>
              </a:rPr>
              <a:t>: </a:t>
            </a:r>
            <a:r>
              <a:rPr lang="en-US" sz="1100">
                <a:solidFill>
                  <a:srgbClr val="1750EB"/>
                </a:solidFill>
                <a:highlight>
                  <a:srgbClr val="FFFFFF"/>
                </a:highlight>
                <a:latin typeface="Consolas"/>
                <a:ea typeface="Consolas"/>
                <a:cs typeface="Consolas"/>
                <a:sym typeface="Consolas"/>
              </a:rPr>
              <a:t>200</a:t>
            </a:r>
            <a:r>
              <a:rPr lang="en-US" sz="1100">
                <a:solidFill>
                  <a:srgbClr val="067D17"/>
                </a:solidFill>
                <a:highlight>
                  <a:srgbClr val="FFFFFF"/>
                </a:highlight>
                <a:latin typeface="Consolas"/>
                <a:ea typeface="Consolas"/>
                <a:cs typeface="Consolas"/>
                <a:sym typeface="Consolas"/>
              </a:rPr>
              <a:t>px</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height</a:t>
            </a:r>
            <a:r>
              <a:rPr lang="en-US" sz="1100">
                <a:solidFill>
                  <a:srgbClr val="080808"/>
                </a:solidFill>
                <a:highlight>
                  <a:srgbClr val="FFFFFF"/>
                </a:highlight>
                <a:latin typeface="Consolas"/>
                <a:ea typeface="Consolas"/>
                <a:cs typeface="Consolas"/>
                <a:sym typeface="Consolas"/>
              </a:rPr>
              <a:t>: </a:t>
            </a:r>
            <a:r>
              <a:rPr lang="en-US" sz="1100">
                <a:solidFill>
                  <a:srgbClr val="1750EB"/>
                </a:solidFill>
                <a:highlight>
                  <a:srgbClr val="FFFFFF"/>
                </a:highlight>
                <a:latin typeface="Consolas"/>
                <a:ea typeface="Consolas"/>
                <a:cs typeface="Consolas"/>
                <a:sym typeface="Consolas"/>
              </a:rPr>
              <a:t>300</a:t>
            </a:r>
            <a:r>
              <a:rPr lang="en-US" sz="1100">
                <a:solidFill>
                  <a:srgbClr val="067D17"/>
                </a:solidFill>
                <a:highlight>
                  <a:srgbClr val="FFFFFF"/>
                </a:highlight>
                <a:latin typeface="Consolas"/>
                <a:ea typeface="Consolas"/>
                <a:cs typeface="Consolas"/>
                <a:sym typeface="Consolas"/>
              </a:rPr>
              <a:t>px</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text-align</a:t>
            </a:r>
            <a:r>
              <a:rPr lang="en-US" sz="1100">
                <a:solidFill>
                  <a:srgbClr val="080808"/>
                </a:solidFill>
                <a:highlight>
                  <a:srgbClr val="FFFFFF"/>
                </a:highlight>
                <a:latin typeface="Consolas"/>
                <a:ea typeface="Consolas"/>
                <a:cs typeface="Consolas"/>
                <a:sym typeface="Consolas"/>
              </a:rPr>
              <a:t>: </a:t>
            </a:r>
            <a:r>
              <a:rPr lang="en-US" sz="1100">
                <a:solidFill>
                  <a:srgbClr val="067D17"/>
                </a:solidFill>
                <a:highlight>
                  <a:srgbClr val="FFFFFF"/>
                </a:highlight>
                <a:latin typeface="Consolas"/>
                <a:ea typeface="Consolas"/>
                <a:cs typeface="Consolas"/>
                <a:sym typeface="Consolas"/>
              </a:rPr>
              <a:t>center</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border</a:t>
            </a:r>
            <a:r>
              <a:rPr lang="en-US" sz="1100">
                <a:solidFill>
                  <a:srgbClr val="080808"/>
                </a:solidFill>
                <a:highlight>
                  <a:srgbClr val="FFFFFF"/>
                </a:highlight>
                <a:latin typeface="Consolas"/>
                <a:ea typeface="Consolas"/>
                <a:cs typeface="Consolas"/>
                <a:sym typeface="Consolas"/>
              </a:rPr>
              <a:t>: </a:t>
            </a:r>
            <a:r>
              <a:rPr lang="en-US" sz="1100">
                <a:solidFill>
                  <a:srgbClr val="1750EB"/>
                </a:solidFill>
                <a:highlight>
                  <a:srgbClr val="FFFFFF"/>
                </a:highlight>
                <a:latin typeface="Consolas"/>
                <a:ea typeface="Consolas"/>
                <a:cs typeface="Consolas"/>
                <a:sym typeface="Consolas"/>
              </a:rPr>
              <a:t>5</a:t>
            </a:r>
            <a:r>
              <a:rPr lang="en-US" sz="1100">
                <a:solidFill>
                  <a:srgbClr val="067D17"/>
                </a:solidFill>
                <a:highlight>
                  <a:srgbClr val="FFFFFF"/>
                </a:highlight>
                <a:latin typeface="Consolas"/>
                <a:ea typeface="Consolas"/>
                <a:cs typeface="Consolas"/>
                <a:sym typeface="Consolas"/>
              </a:rPr>
              <a:t>px solid green</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033B3"/>
                </a:solidFill>
                <a:highlight>
                  <a:srgbClr val="FFFFFF"/>
                </a:highlight>
                <a:latin typeface="Consolas"/>
                <a:ea typeface="Consolas"/>
                <a:cs typeface="Consolas"/>
                <a:sym typeface="Consolas"/>
              </a:rPr>
              <a:t>th</a:t>
            </a:r>
            <a:r>
              <a:rPr lang="en-US" sz="1100">
                <a:solidFill>
                  <a:srgbClr val="080808"/>
                </a:solidFill>
                <a:highlight>
                  <a:srgbClr val="FFFFFF"/>
                </a:highlight>
                <a:latin typeface="Consolas"/>
                <a:ea typeface="Consolas"/>
                <a:cs typeface="Consolas"/>
                <a:sym typeface="Consolas"/>
              </a:rPr>
              <a:t>, </a:t>
            </a:r>
            <a:r>
              <a:rPr lang="en-US" sz="1100">
                <a:solidFill>
                  <a:srgbClr val="0033B3"/>
                </a:solidFill>
                <a:highlight>
                  <a:srgbClr val="FFFFFF"/>
                </a:highlight>
                <a:latin typeface="Consolas"/>
                <a:ea typeface="Consolas"/>
                <a:cs typeface="Consolas"/>
                <a:sym typeface="Consolas"/>
              </a:rPr>
              <a:t>td </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border</a:t>
            </a:r>
            <a:r>
              <a:rPr lang="en-US" sz="1100">
                <a:solidFill>
                  <a:srgbClr val="080808"/>
                </a:solidFill>
                <a:highlight>
                  <a:srgbClr val="FFFFFF"/>
                </a:highlight>
                <a:latin typeface="Consolas"/>
                <a:ea typeface="Consolas"/>
                <a:cs typeface="Consolas"/>
                <a:sym typeface="Consolas"/>
              </a:rPr>
              <a:t>: </a:t>
            </a:r>
            <a:r>
              <a:rPr lang="en-US" sz="1100">
                <a:solidFill>
                  <a:srgbClr val="1750EB"/>
                </a:solidFill>
                <a:highlight>
                  <a:srgbClr val="FFFFFF"/>
                </a:highlight>
                <a:latin typeface="Consolas"/>
                <a:ea typeface="Consolas"/>
                <a:cs typeface="Consolas"/>
                <a:sym typeface="Consolas"/>
              </a:rPr>
              <a:t>1</a:t>
            </a:r>
            <a:r>
              <a:rPr lang="en-US" sz="1100">
                <a:solidFill>
                  <a:srgbClr val="067D17"/>
                </a:solidFill>
                <a:highlight>
                  <a:srgbClr val="FFFFFF"/>
                </a:highlight>
                <a:latin typeface="Consolas"/>
                <a:ea typeface="Consolas"/>
                <a:cs typeface="Consolas"/>
                <a:sym typeface="Consolas"/>
              </a:rPr>
              <a:t>px solid red</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033B3"/>
                </a:solidFill>
                <a:highlight>
                  <a:srgbClr val="FFFFFF"/>
                </a:highlight>
                <a:latin typeface="Consolas"/>
                <a:ea typeface="Consolas"/>
                <a:cs typeface="Consolas"/>
                <a:sym typeface="Consolas"/>
              </a:rPr>
              <a:t>td</a:t>
            </a:r>
            <a:r>
              <a:rPr lang="en-US" sz="1100">
                <a:solidFill>
                  <a:srgbClr val="080808"/>
                </a:solidFill>
                <a:highlight>
                  <a:srgbClr val="FFFFFF"/>
                </a:highlight>
                <a:latin typeface="Consolas"/>
                <a:ea typeface="Consolas"/>
                <a:cs typeface="Consolas"/>
                <a:sym typeface="Consolas"/>
              </a:rPr>
              <a:t>:</a:t>
            </a:r>
            <a:r>
              <a:rPr lang="en-US" sz="1100">
                <a:solidFill>
                  <a:srgbClr val="0033B3"/>
                </a:solidFill>
                <a:highlight>
                  <a:srgbClr val="FFFFFF"/>
                </a:highlight>
                <a:latin typeface="Consolas"/>
                <a:ea typeface="Consolas"/>
                <a:cs typeface="Consolas"/>
                <a:sym typeface="Consolas"/>
              </a:rPr>
              <a:t>hover </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background-color</a:t>
            </a:r>
            <a:r>
              <a:rPr lang="en-US" sz="1100">
                <a:solidFill>
                  <a:srgbClr val="080808"/>
                </a:solidFill>
                <a:highlight>
                  <a:srgbClr val="FFFFFF"/>
                </a:highlight>
                <a:latin typeface="Consolas"/>
                <a:ea typeface="Consolas"/>
                <a:cs typeface="Consolas"/>
                <a:sym typeface="Consolas"/>
              </a:rPr>
              <a:t>: </a:t>
            </a:r>
            <a:r>
              <a:rPr lang="en-US" sz="1100">
                <a:solidFill>
                  <a:srgbClr val="067D17"/>
                </a:solidFill>
                <a:highlight>
                  <a:srgbClr val="FFFFFF"/>
                </a:highlight>
                <a:latin typeface="Consolas"/>
                <a:ea typeface="Consolas"/>
                <a:cs typeface="Consolas"/>
                <a:sym typeface="Consolas"/>
              </a:rPr>
              <a:t>lightcoral</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color</a:t>
            </a:r>
            <a:r>
              <a:rPr lang="en-US" sz="1100">
                <a:solidFill>
                  <a:srgbClr val="080808"/>
                </a:solidFill>
                <a:highlight>
                  <a:srgbClr val="FFFFFF"/>
                </a:highlight>
                <a:latin typeface="Consolas"/>
                <a:ea typeface="Consolas"/>
                <a:cs typeface="Consolas"/>
                <a:sym typeface="Consolas"/>
              </a:rPr>
              <a:t>: </a:t>
            </a:r>
            <a:r>
              <a:rPr lang="en-US" sz="1100">
                <a:solidFill>
                  <a:srgbClr val="067D17"/>
                </a:solidFill>
                <a:highlight>
                  <a:srgbClr val="FFFFFF"/>
                </a:highlight>
                <a:latin typeface="Consolas"/>
                <a:ea typeface="Consolas"/>
                <a:cs typeface="Consolas"/>
                <a:sym typeface="Consolas"/>
              </a:rPr>
              <a:t>white</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p:txBody>
      </p:sp>
      <p:sp>
        <p:nvSpPr>
          <p:cNvPr id="1158" name="Google Shape;1158;p119"/>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159" name="Google Shape;1159;p119"/>
          <p:cNvSpPr txBox="1"/>
          <p:nvPr>
            <p:ph idx="1" type="body"/>
          </p:nvPr>
        </p:nvSpPr>
        <p:spPr>
          <a:xfrm>
            <a:off x="523875" y="1290600"/>
            <a:ext cx="8186700" cy="8328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US" sz="1400">
                <a:solidFill>
                  <a:srgbClr val="000000"/>
                </a:solidFill>
              </a:rPr>
              <a:t>Using the basic structure and CSS of the previous slide, create the basic layout of a calculator. Expand upon your </a:t>
            </a:r>
            <a:r>
              <a:rPr b="1" lang="en-US" sz="1400">
                <a:solidFill>
                  <a:srgbClr val="000000"/>
                </a:solidFill>
              </a:rPr>
              <a:t>style.css </a:t>
            </a:r>
            <a:r>
              <a:rPr lang="en-US" sz="1400">
                <a:solidFill>
                  <a:srgbClr val="000000"/>
                </a:solidFill>
              </a:rPr>
              <a:t>file as shown below, and edit your HTML layout to match the example.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2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HTML Layout Elements</a:t>
            </a:r>
            <a:endParaRPr/>
          </a:p>
        </p:txBody>
      </p:sp>
      <p:sp>
        <p:nvSpPr>
          <p:cNvPr id="1165" name="Google Shape;1165;p120"/>
          <p:cNvSpPr txBox="1"/>
          <p:nvPr>
            <p:ph idx="1" type="body"/>
          </p:nvPr>
        </p:nvSpPr>
        <p:spPr>
          <a:xfrm>
            <a:off x="523875" y="1290600"/>
            <a:ext cx="8186700" cy="10446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US" sz="1400"/>
              <a:t>You have seen most websites on the internet usually display their content in multiple rows and columns, formatted like a magazine or newspaper to provide the users a better experience. This can be easily achieved by using HTML tags such as</a:t>
            </a:r>
            <a:r>
              <a:rPr lang="en-US" sz="1400">
                <a:solidFill>
                  <a:srgbClr val="414141"/>
                </a:solidFill>
                <a:highlight>
                  <a:srgbClr val="FFFFFF"/>
                </a:highlight>
              </a:rPr>
              <a:t> </a:t>
            </a:r>
            <a:r>
              <a:rPr lang="en-US" sz="1400" u="sng">
                <a:solidFill>
                  <a:schemeClr val="hlink"/>
                </a:solidFill>
                <a:highlight>
                  <a:srgbClr val="FFFFFF"/>
                </a:highlight>
                <a:latin typeface="Consolas"/>
                <a:ea typeface="Consolas"/>
                <a:cs typeface="Consolas"/>
                <a:sym typeface="Consolas"/>
                <a:hlinkClick r:id="rId3"/>
              </a:rPr>
              <a:t>&lt;table&gt;</a:t>
            </a:r>
            <a:r>
              <a:rPr lang="en-US" sz="1400">
                <a:solidFill>
                  <a:srgbClr val="414141"/>
                </a:solidFill>
                <a:highlight>
                  <a:srgbClr val="FFFFFF"/>
                </a:highlight>
              </a:rPr>
              <a:t>, </a:t>
            </a:r>
            <a:r>
              <a:rPr lang="en-US" sz="1400" u="sng">
                <a:solidFill>
                  <a:schemeClr val="hlink"/>
                </a:solidFill>
                <a:highlight>
                  <a:srgbClr val="FFFFFF"/>
                </a:highlight>
                <a:latin typeface="Consolas"/>
                <a:ea typeface="Consolas"/>
                <a:cs typeface="Consolas"/>
                <a:sym typeface="Consolas"/>
                <a:hlinkClick r:id="rId4"/>
              </a:rPr>
              <a:t>&lt;div&gt;</a:t>
            </a:r>
            <a:r>
              <a:rPr lang="en-US" sz="1400">
                <a:solidFill>
                  <a:srgbClr val="414141"/>
                </a:solidFill>
                <a:highlight>
                  <a:srgbClr val="FFFFFF"/>
                </a:highlight>
              </a:rPr>
              <a:t>, </a:t>
            </a:r>
            <a:r>
              <a:rPr lang="en-US" sz="1400" u="sng">
                <a:solidFill>
                  <a:schemeClr val="hlink"/>
                </a:solidFill>
                <a:highlight>
                  <a:srgbClr val="FFFFFF"/>
                </a:highlight>
                <a:latin typeface="Consolas"/>
                <a:ea typeface="Consolas"/>
                <a:cs typeface="Consolas"/>
                <a:sym typeface="Consolas"/>
                <a:hlinkClick r:id="rId5"/>
              </a:rPr>
              <a:t>&lt;header&gt;</a:t>
            </a:r>
            <a:r>
              <a:rPr lang="en-US" sz="1400">
                <a:solidFill>
                  <a:srgbClr val="414141"/>
                </a:solidFill>
                <a:highlight>
                  <a:srgbClr val="FFFFFF"/>
                </a:highlight>
              </a:rPr>
              <a:t>, </a:t>
            </a:r>
            <a:r>
              <a:rPr lang="en-US" sz="1400" u="sng">
                <a:solidFill>
                  <a:schemeClr val="hlink"/>
                </a:solidFill>
                <a:highlight>
                  <a:srgbClr val="FFFFFF"/>
                </a:highlight>
                <a:latin typeface="Consolas"/>
                <a:ea typeface="Consolas"/>
                <a:cs typeface="Consolas"/>
                <a:sym typeface="Consolas"/>
                <a:hlinkClick r:id="rId6"/>
              </a:rPr>
              <a:t>&lt;footer&gt;</a:t>
            </a:r>
            <a:r>
              <a:rPr lang="en-US" sz="1400">
                <a:solidFill>
                  <a:srgbClr val="414141"/>
                </a:solidFill>
                <a:highlight>
                  <a:srgbClr val="FFFFFF"/>
                </a:highlight>
              </a:rPr>
              <a:t>, </a:t>
            </a:r>
            <a:r>
              <a:rPr lang="en-US" sz="1400" u="sng">
                <a:solidFill>
                  <a:schemeClr val="hlink"/>
                </a:solidFill>
                <a:highlight>
                  <a:srgbClr val="FFFFFF"/>
                </a:highlight>
                <a:latin typeface="Consolas"/>
                <a:ea typeface="Consolas"/>
                <a:cs typeface="Consolas"/>
                <a:sym typeface="Consolas"/>
                <a:hlinkClick r:id="rId7"/>
              </a:rPr>
              <a:t>&lt;section&gt;</a:t>
            </a:r>
            <a:r>
              <a:rPr lang="en-US" sz="1400">
                <a:solidFill>
                  <a:srgbClr val="414141"/>
                </a:solidFill>
                <a:highlight>
                  <a:srgbClr val="FFFFFF"/>
                </a:highlight>
              </a:rPr>
              <a:t>, </a:t>
            </a:r>
            <a:r>
              <a:rPr lang="en-US" sz="1400"/>
              <a:t>etc., and adding some </a:t>
            </a:r>
            <a:r>
              <a:rPr lang="en-US" sz="1400">
                <a:highlight>
                  <a:srgbClr val="FFFFFF"/>
                </a:highlight>
              </a:rPr>
              <a:t>CSS styles</a:t>
            </a:r>
            <a:r>
              <a:rPr lang="en-US" sz="1400">
                <a:solidFill>
                  <a:srgbClr val="414141"/>
                </a:solidFill>
                <a:highlight>
                  <a:srgbClr val="FFFFFF"/>
                </a:highlight>
              </a:rPr>
              <a:t> </a:t>
            </a:r>
            <a:r>
              <a:rPr lang="en-US" sz="1400"/>
              <a:t>to them.</a:t>
            </a:r>
            <a:endParaRPr sz="1400"/>
          </a:p>
        </p:txBody>
      </p:sp>
      <p:sp>
        <p:nvSpPr>
          <p:cNvPr id="1166" name="Google Shape;1166;p12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167" name="Google Shape;1167;p120"/>
          <p:cNvSpPr txBox="1"/>
          <p:nvPr/>
        </p:nvSpPr>
        <p:spPr>
          <a:xfrm>
            <a:off x="2853638" y="2335200"/>
            <a:ext cx="5689500" cy="20511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298450" lvl="0" marL="457200" rtl="0" algn="l">
              <a:lnSpc>
                <a:spcPct val="115000"/>
              </a:lnSpc>
              <a:spcBef>
                <a:spcPts val="110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&lt;header&gt;</a:t>
            </a:r>
            <a:r>
              <a:rPr lang="en-US" sz="1100">
                <a:highlight>
                  <a:srgbClr val="FFFFFF"/>
                </a:highlight>
                <a:latin typeface="Verdana"/>
                <a:ea typeface="Verdana"/>
                <a:cs typeface="Verdana"/>
                <a:sym typeface="Verdana"/>
              </a:rPr>
              <a:t> - Defines a header for a document or a section.</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&lt;nav&gt;</a:t>
            </a:r>
            <a:r>
              <a:rPr lang="en-US" sz="1100">
                <a:highlight>
                  <a:srgbClr val="FFFFFF"/>
                </a:highlight>
                <a:latin typeface="Verdana"/>
                <a:ea typeface="Verdana"/>
                <a:cs typeface="Verdana"/>
                <a:sym typeface="Verdana"/>
              </a:rPr>
              <a:t> - Defines a set of navigation links.</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&lt;section&gt;</a:t>
            </a:r>
            <a:r>
              <a:rPr lang="en-US" sz="1100">
                <a:highlight>
                  <a:srgbClr val="FFFFFF"/>
                </a:highlight>
                <a:latin typeface="Verdana"/>
                <a:ea typeface="Verdana"/>
                <a:cs typeface="Verdana"/>
                <a:sym typeface="Verdana"/>
              </a:rPr>
              <a:t> - Defines a section in a document.</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&lt;article&gt;</a:t>
            </a:r>
            <a:r>
              <a:rPr lang="en-US" sz="1100">
                <a:highlight>
                  <a:srgbClr val="FFFFFF"/>
                </a:highlight>
                <a:latin typeface="Verdana"/>
                <a:ea typeface="Verdana"/>
                <a:cs typeface="Verdana"/>
                <a:sym typeface="Verdana"/>
              </a:rPr>
              <a:t> - Defines an independent, self-contained content.</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&lt;aside&gt;</a:t>
            </a:r>
            <a:r>
              <a:rPr lang="en-US" sz="1100">
                <a:highlight>
                  <a:srgbClr val="FFFFFF"/>
                </a:highlight>
                <a:latin typeface="Verdana"/>
                <a:ea typeface="Verdana"/>
                <a:cs typeface="Verdana"/>
                <a:sym typeface="Verdana"/>
              </a:rPr>
              <a:t> - Defines content aside from the content (like a sidebar).</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&lt;footer&gt;</a:t>
            </a:r>
            <a:r>
              <a:rPr lang="en-US" sz="1100">
                <a:highlight>
                  <a:srgbClr val="FFFFFF"/>
                </a:highlight>
                <a:latin typeface="Verdana"/>
                <a:ea typeface="Verdana"/>
                <a:cs typeface="Verdana"/>
                <a:sym typeface="Verdana"/>
              </a:rPr>
              <a:t> - Defines a footer for a document or a section.</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&lt;details&gt;</a:t>
            </a:r>
            <a:r>
              <a:rPr lang="en-US" sz="1100">
                <a:highlight>
                  <a:srgbClr val="FFFFFF"/>
                </a:highlight>
                <a:latin typeface="Verdana"/>
                <a:ea typeface="Verdana"/>
                <a:cs typeface="Verdana"/>
                <a:sym typeface="Verdana"/>
              </a:rPr>
              <a:t> - Defines additional details that the user can open and close on demand.</a:t>
            </a:r>
            <a:endParaRPr sz="1100">
              <a:highlight>
                <a:srgbClr val="FFFFFF"/>
              </a:highlight>
              <a:latin typeface="Verdana"/>
              <a:ea typeface="Verdana"/>
              <a:cs typeface="Verdana"/>
              <a:sym typeface="Verdana"/>
            </a:endParaRPr>
          </a:p>
          <a:p>
            <a:pPr indent="-298450" lvl="0" marL="457200" rtl="0" algn="l">
              <a:lnSpc>
                <a:spcPct val="115000"/>
              </a:lnSpc>
              <a:spcBef>
                <a:spcPts val="0"/>
              </a:spcBef>
              <a:spcAft>
                <a:spcPts val="0"/>
              </a:spcAft>
              <a:buSzPts val="1100"/>
              <a:buFont typeface="Verdana"/>
              <a:buChar char="●"/>
            </a:pPr>
            <a:r>
              <a:rPr lang="en-US" sz="1200">
                <a:solidFill>
                  <a:srgbClr val="DC143C"/>
                </a:solidFill>
                <a:highlight>
                  <a:srgbClr val="FFFFFF"/>
                </a:highlight>
                <a:latin typeface="Consolas"/>
                <a:ea typeface="Consolas"/>
                <a:cs typeface="Consolas"/>
                <a:sym typeface="Consolas"/>
              </a:rPr>
              <a:t>&lt;summary&gt;</a:t>
            </a:r>
            <a:r>
              <a:rPr lang="en-US" sz="1100">
                <a:highlight>
                  <a:srgbClr val="FFFFFF"/>
                </a:highlight>
                <a:latin typeface="Verdana"/>
                <a:ea typeface="Verdana"/>
                <a:cs typeface="Verdana"/>
                <a:sym typeface="Verdana"/>
              </a:rPr>
              <a:t> - Defines a heading for the </a:t>
            </a:r>
            <a:r>
              <a:rPr lang="en-US" sz="1200">
                <a:solidFill>
                  <a:srgbClr val="DC143C"/>
                </a:solidFill>
                <a:highlight>
                  <a:srgbClr val="FFFFFF"/>
                </a:highlight>
                <a:latin typeface="Consolas"/>
                <a:ea typeface="Consolas"/>
                <a:cs typeface="Consolas"/>
                <a:sym typeface="Consolas"/>
              </a:rPr>
              <a:t>&lt;details&gt;</a:t>
            </a:r>
            <a:r>
              <a:rPr lang="en-US" sz="1100">
                <a:highlight>
                  <a:srgbClr val="FFFFFF"/>
                </a:highlight>
                <a:latin typeface="Verdana"/>
                <a:ea typeface="Verdana"/>
                <a:cs typeface="Verdana"/>
                <a:sym typeface="Verdana"/>
              </a:rPr>
              <a:t> element.</a:t>
            </a:r>
            <a:endParaRPr sz="1100">
              <a:highlight>
                <a:srgbClr val="FFFFFF"/>
              </a:highlight>
              <a:latin typeface="Verdana"/>
              <a:ea typeface="Verdana"/>
              <a:cs typeface="Verdana"/>
              <a:sym typeface="Verdana"/>
            </a:endParaRPr>
          </a:p>
        </p:txBody>
      </p:sp>
      <p:pic>
        <p:nvPicPr>
          <p:cNvPr id="1168" name="Google Shape;1168;p120"/>
          <p:cNvPicPr preferRelativeResize="0"/>
          <p:nvPr/>
        </p:nvPicPr>
        <p:blipFill>
          <a:blip r:embed="rId8">
            <a:alphaModFix/>
          </a:blip>
          <a:stretch>
            <a:fillRect/>
          </a:stretch>
        </p:blipFill>
        <p:spPr>
          <a:xfrm>
            <a:off x="523875" y="2335200"/>
            <a:ext cx="2085975" cy="24574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2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HTML Content Division Element </a:t>
            </a:r>
            <a:endParaRPr/>
          </a:p>
        </p:txBody>
      </p:sp>
      <p:sp>
        <p:nvSpPr>
          <p:cNvPr id="1174" name="Google Shape;1174;p121"/>
          <p:cNvSpPr txBox="1"/>
          <p:nvPr>
            <p:ph idx="1" type="body"/>
          </p:nvPr>
        </p:nvSpPr>
        <p:spPr>
          <a:xfrm>
            <a:off x="576294" y="1281538"/>
            <a:ext cx="7991400" cy="1675200"/>
          </a:xfrm>
          <a:prstGeom prst="rect">
            <a:avLst/>
          </a:prstGeom>
        </p:spPr>
        <p:txBody>
          <a:bodyPr anchorCtr="0" anchor="t" bIns="68575" lIns="68575" spcFirstLastPara="1" rIns="68575" wrap="square" tIns="68575">
            <a:noAutofit/>
          </a:bodyPr>
          <a:lstStyle/>
          <a:p>
            <a:pPr indent="0" lvl="0" marL="0" rtl="0" algn="l">
              <a:spcBef>
                <a:spcPts val="800"/>
              </a:spcBef>
              <a:spcAft>
                <a:spcPts val="0"/>
              </a:spcAft>
              <a:buSzPts val="500"/>
              <a:buNone/>
            </a:pPr>
            <a:r>
              <a:rPr b="1" lang="en-US" sz="1300">
                <a:latin typeface="Consolas"/>
                <a:ea typeface="Consolas"/>
                <a:cs typeface="Consolas"/>
                <a:sym typeface="Consolas"/>
              </a:rPr>
              <a:t>&lt;div&gt;</a:t>
            </a:r>
            <a:endParaRPr b="1" sz="1300">
              <a:latin typeface="Consolas"/>
              <a:ea typeface="Consolas"/>
              <a:cs typeface="Consolas"/>
              <a:sym typeface="Consolas"/>
            </a:endParaRPr>
          </a:p>
          <a:p>
            <a:pPr indent="0" lvl="0" marL="0" rtl="0" algn="l">
              <a:spcBef>
                <a:spcPts val="800"/>
              </a:spcBef>
              <a:spcAft>
                <a:spcPts val="0"/>
              </a:spcAft>
              <a:buSzPts val="500"/>
              <a:buNone/>
            </a:pPr>
            <a:r>
              <a:rPr lang="en-US" sz="1300"/>
              <a:t>The</a:t>
            </a:r>
            <a:r>
              <a:rPr lang="en-US" sz="1300">
                <a:solidFill>
                  <a:schemeClr val="accent4"/>
                </a:solidFill>
              </a:rPr>
              <a:t> </a:t>
            </a:r>
            <a:r>
              <a:rPr lang="en-US" sz="1300" u="sng">
                <a:solidFill>
                  <a:schemeClr val="hlink"/>
                </a:solidFill>
                <a:latin typeface="Consolas"/>
                <a:ea typeface="Consolas"/>
                <a:cs typeface="Consolas"/>
                <a:sym typeface="Consolas"/>
                <a:hlinkClick r:id="rId3"/>
              </a:rPr>
              <a:t>&lt;div&gt;</a:t>
            </a:r>
            <a:r>
              <a:rPr lang="en-US" sz="1300" u="sng">
                <a:solidFill>
                  <a:schemeClr val="hlink"/>
                </a:solidFill>
                <a:hlinkClick r:id="rId4"/>
              </a:rPr>
              <a:t> HTML element</a:t>
            </a:r>
            <a:r>
              <a:rPr lang="en-US" sz="1300">
                <a:solidFill>
                  <a:schemeClr val="accent2"/>
                </a:solidFill>
              </a:rPr>
              <a:t> </a:t>
            </a:r>
            <a:r>
              <a:rPr lang="en-US" sz="1300"/>
              <a:t>is a generic content container that divides content into workable sections. </a:t>
            </a:r>
            <a:r>
              <a:rPr lang="en-US" sz="1300">
                <a:solidFill>
                  <a:srgbClr val="080808"/>
                </a:solidFill>
                <a:highlight>
                  <a:schemeClr val="lt1"/>
                </a:highlight>
              </a:rPr>
              <a:t>The </a:t>
            </a:r>
            <a:r>
              <a:rPr lang="en-US" sz="1300">
                <a:solidFill>
                  <a:srgbClr val="080808"/>
                </a:solidFill>
                <a:highlight>
                  <a:schemeClr val="lt1"/>
                </a:highlight>
                <a:latin typeface="Consolas"/>
                <a:ea typeface="Consolas"/>
                <a:cs typeface="Consolas"/>
                <a:sym typeface="Consolas"/>
              </a:rPr>
              <a:t>&lt;div&gt;</a:t>
            </a:r>
            <a:r>
              <a:rPr lang="en-US" sz="1300">
                <a:solidFill>
                  <a:srgbClr val="080808"/>
                </a:solidFill>
                <a:highlight>
                  <a:schemeClr val="lt1"/>
                </a:highlight>
              </a:rPr>
              <a:t> tag is the most usable tag in web development because it helps to separate data in the web page and create particular sections for particular data or functions.</a:t>
            </a:r>
            <a:endParaRPr sz="1300">
              <a:solidFill>
                <a:srgbClr val="080808"/>
              </a:solidFill>
              <a:highlight>
                <a:schemeClr val="lt1"/>
              </a:highlight>
            </a:endParaRPr>
          </a:p>
          <a:p>
            <a:pPr indent="0" lvl="0" marL="0" rtl="0" algn="l">
              <a:lnSpc>
                <a:spcPct val="115000"/>
              </a:lnSpc>
              <a:spcBef>
                <a:spcPts val="800"/>
              </a:spcBef>
              <a:spcAft>
                <a:spcPts val="800"/>
              </a:spcAft>
              <a:buNone/>
            </a:pPr>
            <a:r>
              <a:rPr lang="en-US" sz="1300">
                <a:solidFill>
                  <a:srgbClr val="080808"/>
                </a:solidFill>
                <a:highlight>
                  <a:schemeClr val="lt1"/>
                </a:highlight>
              </a:rPr>
              <a:t>Inside a </a:t>
            </a:r>
            <a:r>
              <a:rPr lang="en-US" sz="1300">
                <a:solidFill>
                  <a:srgbClr val="080808"/>
                </a:solidFill>
                <a:highlight>
                  <a:schemeClr val="lt1"/>
                </a:highlight>
                <a:latin typeface="Consolas"/>
                <a:ea typeface="Consolas"/>
                <a:cs typeface="Consolas"/>
                <a:sym typeface="Consolas"/>
              </a:rPr>
              <a:t>&lt;div&gt;</a:t>
            </a:r>
            <a:r>
              <a:rPr lang="en-US" sz="1300">
                <a:solidFill>
                  <a:srgbClr val="080808"/>
                </a:solidFill>
                <a:highlight>
                  <a:schemeClr val="lt1"/>
                </a:highlight>
              </a:rPr>
              <a:t> tag, we can put more than one HTML element, group them together, and apply CSS to them. The </a:t>
            </a:r>
            <a:r>
              <a:rPr lang="en-US" sz="1300">
                <a:solidFill>
                  <a:srgbClr val="080808"/>
                </a:solidFill>
                <a:highlight>
                  <a:schemeClr val="lt1"/>
                </a:highlight>
                <a:latin typeface="Consolas"/>
                <a:ea typeface="Consolas"/>
                <a:cs typeface="Consolas"/>
                <a:sym typeface="Consolas"/>
              </a:rPr>
              <a:t>&lt;div&gt;</a:t>
            </a:r>
            <a:r>
              <a:rPr lang="en-US" sz="1300">
                <a:solidFill>
                  <a:srgbClr val="080808"/>
                </a:solidFill>
                <a:highlight>
                  <a:schemeClr val="lt1"/>
                </a:highlight>
              </a:rPr>
              <a:t> tag is a block-level tag;  every </a:t>
            </a:r>
            <a:r>
              <a:rPr lang="en-US" sz="1300">
                <a:solidFill>
                  <a:srgbClr val="080808"/>
                </a:solidFill>
                <a:highlight>
                  <a:schemeClr val="lt1"/>
                </a:highlight>
                <a:latin typeface="Consolas"/>
                <a:ea typeface="Consolas"/>
                <a:cs typeface="Consolas"/>
                <a:sym typeface="Consolas"/>
              </a:rPr>
              <a:t>&lt;div&gt; </a:t>
            </a:r>
            <a:r>
              <a:rPr lang="en-US" sz="1300">
                <a:solidFill>
                  <a:srgbClr val="080808"/>
                </a:solidFill>
                <a:highlight>
                  <a:schemeClr val="lt1"/>
                </a:highlight>
              </a:rPr>
              <a:t>tag will start from a new line.</a:t>
            </a:r>
            <a:endParaRPr sz="1300"/>
          </a:p>
        </p:txBody>
      </p:sp>
      <p:sp>
        <p:nvSpPr>
          <p:cNvPr id="1175" name="Google Shape;1175;p121"/>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176" name="Google Shape;1176;p121"/>
          <p:cNvSpPr txBox="1"/>
          <p:nvPr/>
        </p:nvSpPr>
        <p:spPr>
          <a:xfrm>
            <a:off x="576300" y="3109625"/>
            <a:ext cx="4464600" cy="14160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accent1"/>
                </a:solidFill>
                <a:latin typeface="Consolas"/>
                <a:ea typeface="Consolas"/>
                <a:cs typeface="Consolas"/>
                <a:sym typeface="Consolas"/>
              </a:rPr>
              <a:t>&lt;html&gt;</a:t>
            </a:r>
            <a:endParaRPr sz="1000">
              <a:solidFill>
                <a:schemeClr val="accent1"/>
              </a:solidFill>
              <a:latin typeface="Consolas"/>
              <a:ea typeface="Consolas"/>
              <a:cs typeface="Consolas"/>
              <a:sym typeface="Consolas"/>
            </a:endParaRPr>
          </a:p>
          <a:p>
            <a:pPr indent="0" lvl="0" marL="0" rtl="0" algn="l">
              <a:spcBef>
                <a:spcPts val="0"/>
              </a:spcBef>
              <a:spcAft>
                <a:spcPts val="0"/>
              </a:spcAft>
              <a:buNone/>
            </a:pPr>
            <a:r>
              <a:rPr lang="en-US" sz="1000">
                <a:solidFill>
                  <a:schemeClr val="accent1"/>
                </a:solidFill>
                <a:latin typeface="Consolas"/>
                <a:ea typeface="Consolas"/>
                <a:cs typeface="Consolas"/>
                <a:sym typeface="Consolas"/>
              </a:rPr>
              <a:t>    &lt;body&gt;</a:t>
            </a:r>
            <a:endParaRPr sz="1000">
              <a:solidFill>
                <a:schemeClr val="accent1"/>
              </a:solidFill>
              <a:latin typeface="Consolas"/>
              <a:ea typeface="Consolas"/>
              <a:cs typeface="Consolas"/>
              <a:sym typeface="Consolas"/>
            </a:endParaRPr>
          </a:p>
          <a:p>
            <a:pPr indent="0" lvl="0" marL="0" rtl="0" algn="l">
              <a:spcBef>
                <a:spcPts val="0"/>
              </a:spcBef>
              <a:spcAft>
                <a:spcPts val="0"/>
              </a:spcAft>
              <a:buNone/>
            </a:pPr>
            <a:r>
              <a:rPr lang="en-US" sz="1000">
                <a:solidFill>
                  <a:schemeClr val="accent1"/>
                </a:solidFill>
                <a:latin typeface="Consolas"/>
                <a:ea typeface="Consolas"/>
                <a:cs typeface="Consolas"/>
                <a:sym typeface="Consolas"/>
              </a:rPr>
              <a:t>        &lt;div&gt;</a:t>
            </a:r>
            <a:r>
              <a:rPr lang="en-US" sz="1000">
                <a:solidFill>
                  <a:schemeClr val="accent2"/>
                </a:solidFill>
                <a:latin typeface="Consolas"/>
                <a:ea typeface="Consolas"/>
                <a:cs typeface="Consolas"/>
                <a:sym typeface="Consolas"/>
              </a:rPr>
              <a:t>Lorem ipsum dolor</a:t>
            </a:r>
            <a:r>
              <a:rPr lang="en-US" sz="1000">
                <a:solidFill>
                  <a:schemeClr val="accent1"/>
                </a:solidFill>
                <a:latin typeface="Consolas"/>
                <a:ea typeface="Consolas"/>
                <a:cs typeface="Consolas"/>
                <a:sym typeface="Consolas"/>
              </a:rPr>
              <a:t> </a:t>
            </a:r>
            <a:r>
              <a:rPr lang="en-US" sz="1000">
                <a:solidFill>
                  <a:schemeClr val="accent2"/>
                </a:solidFill>
                <a:latin typeface="Consolas"/>
                <a:ea typeface="Consolas"/>
                <a:cs typeface="Consolas"/>
                <a:sym typeface="Consolas"/>
              </a:rPr>
              <a:t>sit amet, consectetur adipisicing elit.</a:t>
            </a:r>
            <a:r>
              <a:rPr lang="en-US" sz="1000">
                <a:solidFill>
                  <a:schemeClr val="accent1"/>
                </a:solidFill>
                <a:latin typeface="Consolas"/>
                <a:ea typeface="Consolas"/>
                <a:cs typeface="Consolas"/>
                <a:sym typeface="Consolas"/>
              </a:rPr>
              <a:t>&lt;/div&gt;</a:t>
            </a:r>
            <a:endParaRPr sz="1000">
              <a:solidFill>
                <a:schemeClr val="accent2"/>
              </a:solidFill>
              <a:latin typeface="Consolas"/>
              <a:ea typeface="Consolas"/>
              <a:cs typeface="Consolas"/>
              <a:sym typeface="Consolas"/>
            </a:endParaRPr>
          </a:p>
          <a:p>
            <a:pPr indent="0" lvl="0" marL="0" rtl="0" algn="l">
              <a:spcBef>
                <a:spcPts val="0"/>
              </a:spcBef>
              <a:spcAft>
                <a:spcPts val="0"/>
              </a:spcAft>
              <a:buNone/>
            </a:pPr>
            <a:r>
              <a:rPr lang="en-US" sz="1000">
                <a:solidFill>
                  <a:schemeClr val="accent1"/>
                </a:solidFill>
                <a:latin typeface="Consolas"/>
                <a:ea typeface="Consolas"/>
                <a:cs typeface="Consolas"/>
                <a:sym typeface="Consolas"/>
              </a:rPr>
              <a:t>        &lt;div&gt;</a:t>
            </a:r>
            <a:r>
              <a:rPr lang="en-US" sz="1000">
                <a:solidFill>
                  <a:schemeClr val="accent2"/>
                </a:solidFill>
                <a:latin typeface="Consolas"/>
                <a:ea typeface="Consolas"/>
                <a:cs typeface="Consolas"/>
                <a:sym typeface="Consolas"/>
              </a:rPr>
              <a:t>Doloribus explicabo incidunt magnam magni nobis pariatur quia, rerum sint tempora vero.</a:t>
            </a:r>
            <a:r>
              <a:rPr lang="en-US" sz="1000">
                <a:solidFill>
                  <a:schemeClr val="accent1"/>
                </a:solidFill>
                <a:latin typeface="Consolas"/>
                <a:ea typeface="Consolas"/>
                <a:cs typeface="Consolas"/>
                <a:sym typeface="Consolas"/>
              </a:rPr>
              <a:t>&lt;/div&gt;</a:t>
            </a:r>
            <a:endParaRPr sz="1000">
              <a:solidFill>
                <a:schemeClr val="accent1"/>
              </a:solidFill>
              <a:latin typeface="Consolas"/>
              <a:ea typeface="Consolas"/>
              <a:cs typeface="Consolas"/>
              <a:sym typeface="Consolas"/>
            </a:endParaRPr>
          </a:p>
          <a:p>
            <a:pPr indent="0" lvl="0" marL="0" rtl="0" algn="l">
              <a:spcBef>
                <a:spcPts val="0"/>
              </a:spcBef>
              <a:spcAft>
                <a:spcPts val="0"/>
              </a:spcAft>
              <a:buNone/>
            </a:pPr>
            <a:r>
              <a:rPr lang="en-US" sz="1000">
                <a:solidFill>
                  <a:schemeClr val="accent1"/>
                </a:solidFill>
                <a:latin typeface="Consolas"/>
                <a:ea typeface="Consolas"/>
                <a:cs typeface="Consolas"/>
                <a:sym typeface="Consolas"/>
              </a:rPr>
              <a:t>    &lt;/body&gt;</a:t>
            </a:r>
            <a:endParaRPr sz="1000">
              <a:solidFill>
                <a:schemeClr val="accent1"/>
              </a:solidFill>
              <a:latin typeface="Consolas"/>
              <a:ea typeface="Consolas"/>
              <a:cs typeface="Consolas"/>
              <a:sym typeface="Consolas"/>
            </a:endParaRPr>
          </a:p>
          <a:p>
            <a:pPr indent="0" lvl="0" marL="0" rtl="0" algn="l">
              <a:spcBef>
                <a:spcPts val="0"/>
              </a:spcBef>
              <a:spcAft>
                <a:spcPts val="0"/>
              </a:spcAft>
              <a:buNone/>
            </a:pPr>
            <a:r>
              <a:rPr lang="en-US" sz="1000">
                <a:solidFill>
                  <a:schemeClr val="accent1"/>
                </a:solidFill>
                <a:latin typeface="Consolas"/>
                <a:ea typeface="Consolas"/>
                <a:cs typeface="Consolas"/>
                <a:sym typeface="Consolas"/>
              </a:rPr>
              <a:t>&lt;/html&gt;</a:t>
            </a:r>
            <a:endParaRPr sz="1000">
              <a:solidFill>
                <a:schemeClr val="accent1"/>
              </a:solidFill>
              <a:latin typeface="Consolas"/>
              <a:ea typeface="Consolas"/>
              <a:cs typeface="Consolas"/>
              <a:sym typeface="Consolas"/>
            </a:endParaRPr>
          </a:p>
        </p:txBody>
      </p:sp>
      <p:sp>
        <p:nvSpPr>
          <p:cNvPr id="1177" name="Google Shape;1177;p121"/>
          <p:cNvSpPr txBox="1"/>
          <p:nvPr/>
        </p:nvSpPr>
        <p:spPr>
          <a:xfrm>
            <a:off x="5101100" y="3001563"/>
            <a:ext cx="3744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000"/>
              </a:spcAft>
              <a:buNone/>
            </a:pPr>
            <a:r>
              <a:rPr lang="en-US" sz="1100">
                <a:solidFill>
                  <a:schemeClr val="accent2"/>
                </a:solidFill>
              </a:rPr>
              <a:t>Lorem ipsum dolor sit amet, consectetur adipisicing elit.</a:t>
            </a:r>
            <a:br>
              <a:rPr lang="en-US" sz="1100">
                <a:solidFill>
                  <a:schemeClr val="accent2"/>
                </a:solidFill>
              </a:rPr>
            </a:br>
            <a:r>
              <a:rPr lang="en-US" sz="1100">
                <a:solidFill>
                  <a:schemeClr val="accent2"/>
                </a:solidFill>
              </a:rPr>
              <a:t>Doloribus explicabo incidunt magnam magni nobis pariatur quia, rerum int tempora vero.</a:t>
            </a:r>
            <a:endParaRPr sz="1100">
              <a:solidFill>
                <a:schemeClr val="accent1"/>
              </a:solidFill>
            </a:endParaRPr>
          </a:p>
        </p:txBody>
      </p:sp>
      <p:sp>
        <p:nvSpPr>
          <p:cNvPr id="1178" name="Google Shape;1178;p121"/>
          <p:cNvSpPr txBox="1"/>
          <p:nvPr/>
        </p:nvSpPr>
        <p:spPr>
          <a:xfrm>
            <a:off x="4959300" y="3739075"/>
            <a:ext cx="360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200"/>
              <a:t>Result</a:t>
            </a:r>
            <a:endParaRPr b="1" sz="12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22"/>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N</a:t>
            </a:r>
            <a:r>
              <a:rPr lang="en-US"/>
              <a:t>avigation Bar</a:t>
            </a:r>
            <a:endParaRPr/>
          </a:p>
        </p:txBody>
      </p:sp>
      <p:sp>
        <p:nvSpPr>
          <p:cNvPr id="1185" name="Google Shape;1185;p122"/>
          <p:cNvSpPr txBox="1"/>
          <p:nvPr>
            <p:ph idx="1" type="body"/>
          </p:nvPr>
        </p:nvSpPr>
        <p:spPr>
          <a:xfrm>
            <a:off x="523875" y="1290600"/>
            <a:ext cx="8186700" cy="1766400"/>
          </a:xfrm>
          <a:prstGeom prst="rect">
            <a:avLst/>
          </a:prstGeom>
        </p:spPr>
        <p:txBody>
          <a:bodyPr anchorCtr="0" anchor="t" bIns="68575" lIns="68575" spcFirstLastPara="1" rIns="68575" wrap="square" tIns="68575">
            <a:normAutofit/>
          </a:bodyPr>
          <a:lstStyle/>
          <a:p>
            <a:pPr indent="-234950" lvl="0" marL="342900" rtl="0" algn="l">
              <a:spcBef>
                <a:spcPts val="0"/>
              </a:spcBef>
              <a:spcAft>
                <a:spcPts val="0"/>
              </a:spcAft>
              <a:buSzPts val="1100"/>
              <a:buChar char="❑"/>
            </a:pPr>
            <a:r>
              <a:rPr lang="en-US"/>
              <a:t>A navigation bar </a:t>
            </a:r>
            <a:r>
              <a:rPr lang="en-US"/>
              <a:t>consists of a number of links that are called upon based on user actions.</a:t>
            </a:r>
            <a:endParaRPr/>
          </a:p>
          <a:p>
            <a:pPr indent="-234950" lvl="0" marL="342900" rtl="0" algn="l">
              <a:spcBef>
                <a:spcPts val="0"/>
              </a:spcBef>
              <a:spcAft>
                <a:spcPts val="0"/>
              </a:spcAft>
              <a:buSzPts val="1100"/>
              <a:buChar char="❑"/>
            </a:pPr>
            <a:r>
              <a:rPr lang="en-US"/>
              <a:t>A navigation bar helps readers in selecting topics, sub-topics, or links of their interest. Using a navigation bar, users need not enter the URL of the specific webpage, as this is automatically taken care of by the navigation bar. The navigation sections have the necessary links of the webpage embedded within them.  </a:t>
            </a:r>
            <a:endParaRPr/>
          </a:p>
          <a:p>
            <a:pPr indent="-234950" lvl="0" marL="342900" rtl="0" algn="l">
              <a:spcBef>
                <a:spcPts val="0"/>
              </a:spcBef>
              <a:spcAft>
                <a:spcPts val="0"/>
              </a:spcAft>
              <a:buSzPts val="1100"/>
              <a:buChar char="❑"/>
            </a:pPr>
            <a:r>
              <a:rPr lang="en-US"/>
              <a:t>For Web developers, creating a navigation bar helps in separating content from structure.</a:t>
            </a:r>
            <a:endParaRPr/>
          </a:p>
        </p:txBody>
      </p:sp>
      <p:sp>
        <p:nvSpPr>
          <p:cNvPr id="1186" name="Google Shape;1186;p12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pic>
        <p:nvPicPr>
          <p:cNvPr id="1187" name="Google Shape;1187;p122"/>
          <p:cNvPicPr preferRelativeResize="0"/>
          <p:nvPr/>
        </p:nvPicPr>
        <p:blipFill rotWithShape="1">
          <a:blip r:embed="rId3">
            <a:alphaModFix/>
          </a:blip>
          <a:srcRect b="0" l="2287" r="9714" t="15290"/>
          <a:stretch/>
        </p:blipFill>
        <p:spPr>
          <a:xfrm>
            <a:off x="649388" y="3332250"/>
            <a:ext cx="8116873" cy="509793"/>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23"/>
          <p:cNvSpPr txBox="1"/>
          <p:nvPr>
            <p:ph type="title"/>
          </p:nvPr>
        </p:nvSpPr>
        <p:spPr>
          <a:xfrm>
            <a:off x="438887" y="620672"/>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Activity: Navigation Bar</a:t>
            </a:r>
            <a:endParaRPr/>
          </a:p>
        </p:txBody>
      </p:sp>
      <p:sp>
        <p:nvSpPr>
          <p:cNvPr id="1194" name="Google Shape;1194;p123"/>
          <p:cNvSpPr txBox="1"/>
          <p:nvPr>
            <p:ph idx="1" type="body"/>
          </p:nvPr>
        </p:nvSpPr>
        <p:spPr>
          <a:xfrm>
            <a:off x="523875" y="1151075"/>
            <a:ext cx="5196300" cy="945600"/>
          </a:xfrm>
          <a:prstGeom prst="rect">
            <a:avLst/>
          </a:prstGeom>
        </p:spPr>
        <p:txBody>
          <a:bodyPr anchorCtr="0" anchor="t" bIns="68575" lIns="68575" spcFirstLastPara="1" rIns="68575" wrap="square" tIns="68575">
            <a:normAutofit fontScale="92500" lnSpcReduction="20000"/>
          </a:bodyPr>
          <a:lstStyle/>
          <a:p>
            <a:pPr indent="0" lvl="0" marL="0" rtl="0" algn="l">
              <a:spcBef>
                <a:spcPts val="800"/>
              </a:spcBef>
              <a:spcAft>
                <a:spcPts val="0"/>
              </a:spcAft>
              <a:buNone/>
            </a:pPr>
            <a:r>
              <a:rPr lang="en-US"/>
              <a:t>Here, we will build an example navigation bar, and edit its elements to fit a desired look and feel.</a:t>
            </a:r>
            <a:endParaRPr/>
          </a:p>
          <a:p>
            <a:pPr indent="-247332" lvl="0" marL="342900" rtl="0" algn="l">
              <a:spcBef>
                <a:spcPts val="800"/>
              </a:spcBef>
              <a:spcAft>
                <a:spcPts val="0"/>
              </a:spcAft>
              <a:buClr>
                <a:schemeClr val="accent1"/>
              </a:buClr>
              <a:buSzPct val="100000"/>
              <a:buAutoNum type="arabicParenR"/>
            </a:pPr>
            <a:r>
              <a:rPr lang="en-US"/>
              <a:t>Create an HTML file called </a:t>
            </a:r>
            <a:r>
              <a:rPr b="1" lang="en-US"/>
              <a:t>index.html </a:t>
            </a:r>
            <a:r>
              <a:rPr lang="en-US"/>
              <a:t>and add the code below.</a:t>
            </a:r>
            <a:endParaRPr/>
          </a:p>
          <a:p>
            <a:pPr indent="-247332" lvl="0" marL="342900" rtl="0" algn="l">
              <a:spcBef>
                <a:spcPts val="0"/>
              </a:spcBef>
              <a:spcAft>
                <a:spcPts val="0"/>
              </a:spcAft>
              <a:buClr>
                <a:schemeClr val="accent1"/>
              </a:buClr>
              <a:buSzPct val="100000"/>
              <a:buAutoNum type="arabicParenR"/>
            </a:pPr>
            <a:r>
              <a:rPr lang="en-US"/>
              <a:t>Create a CSS file called </a:t>
            </a:r>
            <a:r>
              <a:rPr b="1" lang="en-US"/>
              <a:t>style.css </a:t>
            </a:r>
            <a:r>
              <a:rPr lang="en-US"/>
              <a:t>and add the code to the right.</a:t>
            </a:r>
            <a:endParaRPr/>
          </a:p>
        </p:txBody>
      </p:sp>
      <p:sp>
        <p:nvSpPr>
          <p:cNvPr id="1195" name="Google Shape;1195;p12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196" name="Google Shape;1196;p123"/>
          <p:cNvSpPr txBox="1"/>
          <p:nvPr/>
        </p:nvSpPr>
        <p:spPr>
          <a:xfrm>
            <a:off x="523875" y="2236181"/>
            <a:ext cx="5196300" cy="26784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latin typeface="Consolas"/>
                <a:ea typeface="Consolas"/>
                <a:cs typeface="Consolas"/>
                <a:sym typeface="Consolas"/>
              </a:rPr>
              <a:t>&lt;!DOCTYPE html&gt;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&lt;html&gt;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&lt;head&gt;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&lt;title&gt;Creating a Navigation Bar&lt;/title&gt;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&lt;link rel="stylesheet" href="style.css"&gt;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&lt;/head&gt;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&lt;body&gt;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&lt;ul&gt;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&lt;li&gt;&lt;a class="active" href="#home"&gt;Home&lt;/a&gt;&lt;/li&gt;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&lt;li&gt;&lt;a href="#news"&gt;News&lt;/a&gt;&lt;/li&gt;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&lt;li&gt;&lt;a href="#contact"&gt;Contact&lt;/a&gt;&lt;/li&gt;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&lt;li style="float:right"&gt;&lt;a href="#about"&gt;About&lt;/a&gt;&lt;/li&gt;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&lt;/ul&gt;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   &lt;/body&gt;</a:t>
            </a:r>
            <a:endParaRPr sz="1100">
              <a:latin typeface="Consolas"/>
              <a:ea typeface="Consolas"/>
              <a:cs typeface="Consolas"/>
              <a:sym typeface="Consolas"/>
            </a:endParaRPr>
          </a:p>
          <a:p>
            <a:pPr indent="0" lvl="0" marL="0" rtl="0" algn="l">
              <a:spcBef>
                <a:spcPts val="0"/>
              </a:spcBef>
              <a:spcAft>
                <a:spcPts val="0"/>
              </a:spcAft>
              <a:buNone/>
            </a:pPr>
            <a:r>
              <a:rPr lang="en-US" sz="1100">
                <a:latin typeface="Consolas"/>
                <a:ea typeface="Consolas"/>
                <a:cs typeface="Consolas"/>
                <a:sym typeface="Consolas"/>
              </a:rPr>
              <a:t>&lt;/html&gt;</a:t>
            </a:r>
            <a:endParaRPr sz="1100">
              <a:latin typeface="Consolas"/>
              <a:ea typeface="Consolas"/>
              <a:cs typeface="Consolas"/>
              <a:sym typeface="Consolas"/>
            </a:endParaRPr>
          </a:p>
        </p:txBody>
      </p:sp>
      <p:sp>
        <p:nvSpPr>
          <p:cNvPr id="1197" name="Google Shape;1197;p123"/>
          <p:cNvSpPr txBox="1"/>
          <p:nvPr/>
        </p:nvSpPr>
        <p:spPr>
          <a:xfrm>
            <a:off x="5834325" y="1114106"/>
            <a:ext cx="3130500" cy="36849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lnSpc>
                <a:spcPct val="80000"/>
              </a:lnSpc>
              <a:spcBef>
                <a:spcPts val="0"/>
              </a:spcBef>
              <a:spcAft>
                <a:spcPts val="0"/>
              </a:spcAft>
              <a:buNone/>
            </a:pPr>
            <a:r>
              <a:rPr lang="en-US" sz="900">
                <a:latin typeface="Consolas"/>
                <a:ea typeface="Consolas"/>
                <a:cs typeface="Consolas"/>
                <a:sym typeface="Consolas"/>
              </a:rPr>
              <a:t>ul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list-style-type: none;</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margin: 0;</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padding: 0;</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overflow: hidden;</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background-color: #333;</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80000"/>
              </a:lnSpc>
              <a:spcBef>
                <a:spcPts val="0"/>
              </a:spcBef>
              <a:spcAft>
                <a:spcPts val="0"/>
              </a:spcAft>
              <a:buNone/>
            </a:pPr>
            <a: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li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float: left;</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border-right: 1px solid #bbb;</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80000"/>
              </a:lnSpc>
              <a:spcBef>
                <a:spcPts val="0"/>
              </a:spcBef>
              <a:spcAft>
                <a:spcPts val="0"/>
              </a:spcAft>
              <a:buNone/>
            </a:pPr>
            <a: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li:last-child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border-right: none;</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80000"/>
              </a:lnSpc>
              <a:spcBef>
                <a:spcPts val="0"/>
              </a:spcBef>
              <a:spcAft>
                <a:spcPts val="0"/>
              </a:spcAft>
              <a:buNone/>
            </a:pPr>
            <a: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li a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display: block;</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color: white;</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text-align: center;</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padding: 14px 16px;</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text-decoration: none;</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80000"/>
              </a:lnSpc>
              <a:spcBef>
                <a:spcPts val="0"/>
              </a:spcBef>
              <a:spcAft>
                <a:spcPts val="0"/>
              </a:spcAft>
              <a:buNone/>
            </a:pPr>
            <a: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li a:hover:not(.active)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background-color: #111;</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a:p>
            <a:pPr indent="0" lvl="0" marL="0" rtl="0" algn="l">
              <a:lnSpc>
                <a:spcPct val="80000"/>
              </a:lnSpc>
              <a:spcBef>
                <a:spcPts val="0"/>
              </a:spcBef>
              <a:spcAft>
                <a:spcPts val="0"/>
              </a:spcAft>
              <a:buNone/>
            </a:pPr>
            <a: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.active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background-color: #04AA6D;</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24"/>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Activity: Navigation Bar (continued)</a:t>
            </a:r>
            <a:endParaRPr/>
          </a:p>
        </p:txBody>
      </p:sp>
      <p:sp>
        <p:nvSpPr>
          <p:cNvPr id="1204" name="Google Shape;1204;p124"/>
          <p:cNvSpPr txBox="1"/>
          <p:nvPr>
            <p:ph idx="1" type="body"/>
          </p:nvPr>
        </p:nvSpPr>
        <p:spPr>
          <a:xfrm>
            <a:off x="523800" y="1425950"/>
            <a:ext cx="5196300" cy="3143700"/>
          </a:xfrm>
          <a:prstGeom prst="rect">
            <a:avLst/>
          </a:prstGeom>
        </p:spPr>
        <p:txBody>
          <a:bodyPr anchorCtr="0" anchor="t" bIns="68575" lIns="68575" spcFirstLastPara="1" rIns="68575" wrap="square" tIns="68575">
            <a:normAutofit/>
          </a:bodyPr>
          <a:lstStyle/>
          <a:p>
            <a:pPr indent="-241300" lvl="0" marL="342900" rtl="0" algn="l">
              <a:spcBef>
                <a:spcPts val="800"/>
              </a:spcBef>
              <a:spcAft>
                <a:spcPts val="0"/>
              </a:spcAft>
              <a:buClr>
                <a:schemeClr val="accent1"/>
              </a:buClr>
              <a:buSzPts val="1200"/>
              <a:buAutoNum type="arabicParenR" startAt="3"/>
            </a:pPr>
            <a:r>
              <a:rPr lang="en-US" sz="1250"/>
              <a:t>Navigate to your </a:t>
            </a:r>
            <a:r>
              <a:rPr b="1" lang="en-US" sz="1250"/>
              <a:t>index.html </a:t>
            </a:r>
            <a:r>
              <a:rPr lang="en-US" sz="1250"/>
              <a:t>file in your web browser and view the contents. You can quickly achieve this by right-clicking on the file in your folder and selecting “Open With” and your browser of choice. You should see the following:</a:t>
            </a:r>
            <a:br>
              <a:rPr lang="en-US" sz="1200"/>
            </a:br>
            <a:br>
              <a:rPr lang="en-US" sz="1200"/>
            </a:br>
            <a:br>
              <a:rPr lang="en-US" sz="1200"/>
            </a:br>
            <a:endParaRPr sz="1200"/>
          </a:p>
          <a:p>
            <a:pPr indent="-244475" lvl="0" marL="342900" rtl="0" algn="l">
              <a:spcBef>
                <a:spcPts val="0"/>
              </a:spcBef>
              <a:spcAft>
                <a:spcPts val="0"/>
              </a:spcAft>
              <a:buClr>
                <a:schemeClr val="accent1"/>
              </a:buClr>
              <a:buSzPts val="1250"/>
              <a:buAutoNum type="arabicParenR" startAt="3"/>
            </a:pPr>
            <a:r>
              <a:rPr lang="en-US" sz="1250"/>
              <a:t>Change the sections of the navigation bar to something that suits you. You can add new sections, rename existing sections, and change the layout or styling components.</a:t>
            </a:r>
            <a:endParaRPr sz="1250"/>
          </a:p>
          <a:p>
            <a:pPr indent="-244475" lvl="0" marL="342900" rtl="0" algn="l">
              <a:spcBef>
                <a:spcPts val="0"/>
              </a:spcBef>
              <a:spcAft>
                <a:spcPts val="0"/>
              </a:spcAft>
              <a:buClr>
                <a:schemeClr val="accent1"/>
              </a:buClr>
              <a:buSzPts val="1250"/>
              <a:buAutoNum type="arabicParenR" startAt="3"/>
            </a:pPr>
            <a:r>
              <a:rPr lang="en-US" sz="1250"/>
              <a:t>Find some images to accompany your sections, and add them to the navigation bar via &lt;img&gt; elements. An example has been provided to the right, including CSS styling. This example produces the following result when added to our navigation bar:</a:t>
            </a:r>
            <a:endParaRPr sz="1250"/>
          </a:p>
        </p:txBody>
      </p:sp>
      <p:sp>
        <p:nvSpPr>
          <p:cNvPr id="1205" name="Google Shape;1205;p12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pic>
        <p:nvPicPr>
          <p:cNvPr id="1206" name="Google Shape;1206;p124"/>
          <p:cNvPicPr preferRelativeResize="0"/>
          <p:nvPr/>
        </p:nvPicPr>
        <p:blipFill>
          <a:blip r:embed="rId3">
            <a:alphaModFix/>
          </a:blip>
          <a:stretch>
            <a:fillRect/>
          </a:stretch>
        </p:blipFill>
        <p:spPr>
          <a:xfrm>
            <a:off x="571244" y="2289669"/>
            <a:ext cx="5148866" cy="405675"/>
          </a:xfrm>
          <a:prstGeom prst="rect">
            <a:avLst/>
          </a:prstGeom>
          <a:noFill/>
          <a:ln>
            <a:noFill/>
          </a:ln>
        </p:spPr>
      </p:pic>
      <p:pic>
        <p:nvPicPr>
          <p:cNvPr id="1207" name="Google Shape;1207;p124"/>
          <p:cNvPicPr preferRelativeResize="0"/>
          <p:nvPr/>
        </p:nvPicPr>
        <p:blipFill>
          <a:blip r:embed="rId4">
            <a:alphaModFix/>
          </a:blip>
          <a:stretch>
            <a:fillRect/>
          </a:stretch>
        </p:blipFill>
        <p:spPr>
          <a:xfrm>
            <a:off x="633591" y="4219725"/>
            <a:ext cx="4976714" cy="405675"/>
          </a:xfrm>
          <a:prstGeom prst="rect">
            <a:avLst/>
          </a:prstGeom>
          <a:noFill/>
          <a:ln>
            <a:noFill/>
          </a:ln>
        </p:spPr>
      </p:pic>
      <p:sp>
        <p:nvSpPr>
          <p:cNvPr id="1208" name="Google Shape;1208;p124"/>
          <p:cNvSpPr txBox="1"/>
          <p:nvPr/>
        </p:nvSpPr>
        <p:spPr>
          <a:xfrm>
            <a:off x="5827763" y="1623216"/>
            <a:ext cx="3130500" cy="6927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lnSpc>
                <a:spcPct val="80000"/>
              </a:lnSpc>
              <a:spcBef>
                <a:spcPts val="0"/>
              </a:spcBef>
              <a:spcAft>
                <a:spcPts val="0"/>
              </a:spcAft>
              <a:buNone/>
            </a:pPr>
            <a:r>
              <a:rPr lang="en-US" sz="900">
                <a:latin typeface="Consolas"/>
                <a:ea typeface="Consolas"/>
                <a:cs typeface="Consolas"/>
                <a:sym typeface="Consolas"/>
              </a:rPr>
              <a:t>.login-user {</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height: 1em;</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margin-right: 0.5em;</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   vertical-align: bottom;</a:t>
            </a:r>
            <a:endParaRPr sz="900">
              <a:latin typeface="Consolas"/>
              <a:ea typeface="Consolas"/>
              <a:cs typeface="Consolas"/>
              <a:sym typeface="Consolas"/>
            </a:endParaRPr>
          </a:p>
          <a:p>
            <a:pPr indent="0" lvl="0" marL="0" rtl="0" algn="l">
              <a:lnSpc>
                <a:spcPct val="80000"/>
              </a:lnSpc>
              <a:spcBef>
                <a:spcPts val="0"/>
              </a:spcBef>
              <a:spcAft>
                <a:spcPts val="0"/>
              </a:spcAft>
              <a:buNone/>
            </a:pPr>
            <a:r>
              <a:rPr lang="en-US" sz="900">
                <a:latin typeface="Consolas"/>
                <a:ea typeface="Consolas"/>
                <a:cs typeface="Consolas"/>
                <a:sym typeface="Consolas"/>
              </a:rPr>
              <a:t>}</a:t>
            </a:r>
            <a:endParaRPr sz="900">
              <a:latin typeface="Consolas"/>
              <a:ea typeface="Consolas"/>
              <a:cs typeface="Consolas"/>
              <a:sym typeface="Consolas"/>
            </a:endParaRPr>
          </a:p>
        </p:txBody>
      </p:sp>
      <p:sp>
        <p:nvSpPr>
          <p:cNvPr id="1209" name="Google Shape;1209;p124"/>
          <p:cNvSpPr txBox="1"/>
          <p:nvPr/>
        </p:nvSpPr>
        <p:spPr>
          <a:xfrm>
            <a:off x="5827763" y="2439384"/>
            <a:ext cx="3130500" cy="16623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900">
                <a:latin typeface="Consolas"/>
                <a:ea typeface="Consolas"/>
                <a:cs typeface="Consolas"/>
                <a:sym typeface="Consolas"/>
              </a:rPr>
              <a:t>&lt;ul&gt;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&lt;li&gt;&lt;a class="active" href="#home"&gt;Home&lt;/a&gt;&lt;/li&gt;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&lt;li&gt;&lt;a href="#news"&gt;News&lt;/a&gt;&lt;/li&gt;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&lt;li&gt;&lt;a href="#contact"&gt;Contact&lt;/a&gt;&lt;/li&gt;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&lt;li&gt;&lt;a href="#resources"&gt;Resources&lt;/a&gt;&lt;/li&gt;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&lt;li style="float:right"&gt;&lt;a href="#login"&gt;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&lt;img src="login-user.png" alt="Login Icon" class="login-user"/&gt;Log In</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   &lt;/a&gt;&lt;/li&gt;</a:t>
            </a:r>
            <a:endParaRPr sz="900">
              <a:latin typeface="Consolas"/>
              <a:ea typeface="Consolas"/>
              <a:cs typeface="Consolas"/>
              <a:sym typeface="Consolas"/>
            </a:endParaRPr>
          </a:p>
          <a:p>
            <a:pPr indent="0" lvl="0" marL="0" rtl="0" algn="l">
              <a:spcBef>
                <a:spcPts val="0"/>
              </a:spcBef>
              <a:spcAft>
                <a:spcPts val="0"/>
              </a:spcAft>
              <a:buNone/>
            </a:pPr>
            <a:r>
              <a:rPr lang="en-US" sz="900">
                <a:latin typeface="Consolas"/>
                <a:ea typeface="Consolas"/>
                <a:cs typeface="Consolas"/>
                <a:sym typeface="Consolas"/>
              </a:rPr>
              <a:t>&lt;/ul&gt;</a:t>
            </a:r>
            <a:endParaRPr sz="800">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2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Navigation Bar Activity Code Break-Down</a:t>
            </a:r>
            <a:endParaRPr/>
          </a:p>
        </p:txBody>
      </p:sp>
      <p:sp>
        <p:nvSpPr>
          <p:cNvPr id="1216" name="Google Shape;1216;p125"/>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234950" lvl="0" marL="342900" rtl="0" algn="l">
              <a:spcBef>
                <a:spcPts val="800"/>
              </a:spcBef>
              <a:spcAft>
                <a:spcPts val="0"/>
              </a:spcAft>
              <a:buSzPts val="1100"/>
              <a:buChar char="➢"/>
            </a:pPr>
            <a:r>
              <a:rPr b="1" lang="en-US" u="sng">
                <a:solidFill>
                  <a:schemeClr val="hlink"/>
                </a:solidFill>
                <a:latin typeface="Consolas"/>
                <a:ea typeface="Consolas"/>
                <a:cs typeface="Consolas"/>
                <a:sym typeface="Consolas"/>
                <a:hlinkClick r:id="rId3"/>
              </a:rPr>
              <a:t>display</a:t>
            </a:r>
            <a:r>
              <a:rPr lang="en-US"/>
              <a:t>: The </a:t>
            </a:r>
            <a:r>
              <a:rPr b="1" lang="en-US">
                <a:latin typeface="Consolas"/>
                <a:ea typeface="Consolas"/>
                <a:cs typeface="Consolas"/>
                <a:sym typeface="Consolas"/>
              </a:rPr>
              <a:t>display </a:t>
            </a:r>
            <a:r>
              <a:rPr lang="en-US"/>
              <a:t>CSS property sets whether an element is treated as a </a:t>
            </a:r>
            <a:r>
              <a:rPr b="1" lang="en-US">
                <a:latin typeface="Consolas"/>
                <a:ea typeface="Consolas"/>
                <a:cs typeface="Consolas"/>
                <a:sym typeface="Consolas"/>
              </a:rPr>
              <a:t>block</a:t>
            </a:r>
            <a:r>
              <a:rPr lang="en-US"/>
              <a:t> or an </a:t>
            </a:r>
            <a:r>
              <a:rPr b="1" lang="en-US">
                <a:latin typeface="Consolas"/>
                <a:ea typeface="Consolas"/>
                <a:cs typeface="Consolas"/>
                <a:sym typeface="Consolas"/>
              </a:rPr>
              <a:t>inline</a:t>
            </a:r>
            <a:r>
              <a:rPr lang="en-US"/>
              <a:t> element, and the layout used for its children, such as </a:t>
            </a:r>
            <a:r>
              <a:rPr b="1" lang="en-US">
                <a:latin typeface="Consolas"/>
                <a:ea typeface="Consolas"/>
                <a:cs typeface="Consolas"/>
                <a:sym typeface="Consolas"/>
              </a:rPr>
              <a:t>flow</a:t>
            </a:r>
            <a:r>
              <a:rPr lang="en-US"/>
              <a:t> layout, </a:t>
            </a:r>
            <a:r>
              <a:rPr b="1" lang="en-US">
                <a:latin typeface="Consolas"/>
                <a:ea typeface="Consolas"/>
                <a:cs typeface="Consolas"/>
                <a:sym typeface="Consolas"/>
              </a:rPr>
              <a:t>grid</a:t>
            </a:r>
            <a:r>
              <a:rPr lang="en-US"/>
              <a:t>,or </a:t>
            </a:r>
            <a:r>
              <a:rPr b="1" lang="en-US">
                <a:latin typeface="Consolas"/>
                <a:ea typeface="Consolas"/>
                <a:cs typeface="Consolas"/>
                <a:sym typeface="Consolas"/>
              </a:rPr>
              <a:t>flex</a:t>
            </a:r>
            <a:r>
              <a:rPr lang="en-US"/>
              <a:t>. We will cover this property with more detail in later slides.</a:t>
            </a:r>
            <a:endParaRPr/>
          </a:p>
          <a:p>
            <a:pPr indent="-234950" lvl="0" marL="342900" rtl="0" algn="l">
              <a:spcBef>
                <a:spcPts val="800"/>
              </a:spcBef>
              <a:spcAft>
                <a:spcPts val="0"/>
              </a:spcAft>
              <a:buSzPts val="1100"/>
              <a:buChar char="➢"/>
            </a:pPr>
            <a:r>
              <a:rPr b="1" lang="en-US" u="sng">
                <a:solidFill>
                  <a:schemeClr val="hlink"/>
                </a:solidFill>
                <a:latin typeface="Consolas"/>
                <a:ea typeface="Consolas"/>
                <a:cs typeface="Consolas"/>
                <a:sym typeface="Consolas"/>
                <a:hlinkClick r:id="rId4"/>
              </a:rPr>
              <a:t>list-style-type</a:t>
            </a:r>
            <a:r>
              <a:rPr lang="en-US"/>
              <a:t>: The </a:t>
            </a:r>
            <a:r>
              <a:rPr b="1" lang="en-US">
                <a:latin typeface="Consolas"/>
                <a:ea typeface="Consolas"/>
                <a:cs typeface="Consolas"/>
                <a:sym typeface="Consolas"/>
              </a:rPr>
              <a:t>list-style-type</a:t>
            </a:r>
            <a:r>
              <a:rPr lang="en-US"/>
              <a:t> CSS property sets the marker (such as a </a:t>
            </a:r>
            <a:r>
              <a:rPr b="1" lang="en-US">
                <a:latin typeface="Consolas"/>
                <a:ea typeface="Consolas"/>
                <a:cs typeface="Consolas"/>
                <a:sym typeface="Consolas"/>
              </a:rPr>
              <a:t>disc</a:t>
            </a:r>
            <a:r>
              <a:rPr lang="en-US"/>
              <a:t>, </a:t>
            </a:r>
            <a:r>
              <a:rPr b="1" lang="en-US">
                <a:latin typeface="Consolas"/>
                <a:ea typeface="Consolas"/>
                <a:cs typeface="Consolas"/>
                <a:sym typeface="Consolas"/>
              </a:rPr>
              <a:t>character</a:t>
            </a:r>
            <a:r>
              <a:rPr lang="en-US"/>
              <a:t>, or </a:t>
            </a:r>
            <a:r>
              <a:rPr b="1" lang="en-US">
                <a:latin typeface="Consolas"/>
                <a:ea typeface="Consolas"/>
                <a:cs typeface="Consolas"/>
                <a:sym typeface="Consolas"/>
              </a:rPr>
              <a:t>custom</a:t>
            </a:r>
            <a:r>
              <a:rPr lang="en-US"/>
              <a:t> counter style) of a</a:t>
            </a:r>
            <a:r>
              <a:rPr b="1" lang="en-US">
                <a:latin typeface="Consolas"/>
                <a:ea typeface="Consolas"/>
                <a:cs typeface="Consolas"/>
                <a:sym typeface="Consolas"/>
              </a:rPr>
              <a:t> </a:t>
            </a:r>
            <a:r>
              <a:rPr lang="en-US"/>
              <a:t>list item element.</a:t>
            </a:r>
            <a:endParaRPr/>
          </a:p>
          <a:p>
            <a:pPr indent="-234950" lvl="0" marL="342900" rtl="0" algn="l">
              <a:spcBef>
                <a:spcPts val="800"/>
              </a:spcBef>
              <a:spcAft>
                <a:spcPts val="0"/>
              </a:spcAft>
              <a:buSzPts val="1100"/>
              <a:buChar char="➢"/>
            </a:pPr>
            <a:r>
              <a:rPr b="1" lang="en-US" u="sng">
                <a:solidFill>
                  <a:schemeClr val="hlink"/>
                </a:solidFill>
                <a:latin typeface="Consolas"/>
                <a:ea typeface="Consolas"/>
                <a:cs typeface="Consolas"/>
                <a:sym typeface="Consolas"/>
                <a:hlinkClick r:id="rId5"/>
              </a:rPr>
              <a:t>text-decoration</a:t>
            </a:r>
            <a:r>
              <a:rPr lang="en-US"/>
              <a:t>: This shorthand CSS property sets the appearance of decorative lines on text. It is a shorthand for </a:t>
            </a:r>
            <a:r>
              <a:rPr b="1" lang="en-US">
                <a:latin typeface="Consolas"/>
                <a:ea typeface="Consolas"/>
                <a:cs typeface="Consolas"/>
                <a:sym typeface="Consolas"/>
              </a:rPr>
              <a:t>text-decoration-line</a:t>
            </a:r>
            <a:r>
              <a:rPr lang="en-US"/>
              <a:t>; </a:t>
            </a:r>
            <a:r>
              <a:rPr b="1" lang="en-US">
                <a:latin typeface="Consolas"/>
                <a:ea typeface="Consolas"/>
                <a:cs typeface="Consolas"/>
                <a:sym typeface="Consolas"/>
              </a:rPr>
              <a:t>text-decoration-color</a:t>
            </a:r>
            <a:r>
              <a:rPr lang="en-US"/>
              <a:t>; </a:t>
            </a:r>
            <a:r>
              <a:rPr b="1" lang="en-US">
                <a:latin typeface="Consolas"/>
                <a:ea typeface="Consolas"/>
                <a:cs typeface="Consolas"/>
                <a:sym typeface="Consolas"/>
              </a:rPr>
              <a:t>text-decoration-style</a:t>
            </a:r>
            <a:r>
              <a:rPr lang="en-US"/>
              <a:t>; and the newer, </a:t>
            </a:r>
            <a:r>
              <a:rPr b="1" lang="en-US">
                <a:latin typeface="Consolas"/>
                <a:ea typeface="Consolas"/>
                <a:cs typeface="Consolas"/>
                <a:sym typeface="Consolas"/>
              </a:rPr>
              <a:t>text-decoration-thickness</a:t>
            </a:r>
            <a:r>
              <a:rPr lang="en-US"/>
              <a:t> property.</a:t>
            </a:r>
            <a:endParaRPr/>
          </a:p>
          <a:p>
            <a:pPr indent="-234950" lvl="0" marL="342900" rtl="0" algn="l">
              <a:spcBef>
                <a:spcPts val="800"/>
              </a:spcBef>
              <a:spcAft>
                <a:spcPts val="0"/>
              </a:spcAft>
              <a:buSzPts val="1100"/>
              <a:buChar char="➢"/>
            </a:pPr>
            <a:r>
              <a:rPr b="1" lang="en-US" u="sng">
                <a:solidFill>
                  <a:schemeClr val="hlink"/>
                </a:solidFill>
                <a:latin typeface="Consolas"/>
                <a:ea typeface="Consolas"/>
                <a:cs typeface="Consolas"/>
                <a:sym typeface="Consolas"/>
                <a:hlinkClick r:id="rId6"/>
              </a:rPr>
              <a:t>margin-right</a:t>
            </a:r>
            <a:r>
              <a:rPr lang="en-US"/>
              <a:t>: The </a:t>
            </a:r>
            <a:r>
              <a:rPr b="1" lang="en-US">
                <a:latin typeface="Consolas"/>
                <a:ea typeface="Consolas"/>
                <a:cs typeface="Consolas"/>
                <a:sym typeface="Consolas"/>
              </a:rPr>
              <a:t>margin-right</a:t>
            </a:r>
            <a:r>
              <a:rPr lang="en-US"/>
              <a:t> CSS property sets the margin area on the right side of an element. A positive value places it farther from its neighbors, while a negative value places it closer  to its neighbors.</a:t>
            </a:r>
            <a:endParaRPr/>
          </a:p>
          <a:p>
            <a:pPr indent="-234950" lvl="0" marL="342900" rtl="0" algn="l">
              <a:spcBef>
                <a:spcPts val="800"/>
              </a:spcBef>
              <a:spcAft>
                <a:spcPts val="0"/>
              </a:spcAft>
              <a:buSzPts val="1100"/>
              <a:buChar char="➢"/>
            </a:pPr>
            <a:r>
              <a:rPr b="1" lang="en-US" u="sng">
                <a:solidFill>
                  <a:schemeClr val="hlink"/>
                </a:solidFill>
                <a:latin typeface="Consolas"/>
                <a:ea typeface="Consolas"/>
                <a:cs typeface="Consolas"/>
                <a:sym typeface="Consolas"/>
                <a:hlinkClick r:id="rId7"/>
              </a:rPr>
              <a:t>background-color</a:t>
            </a:r>
            <a:r>
              <a:rPr lang="en-US"/>
              <a:t>: The </a:t>
            </a:r>
            <a:r>
              <a:rPr b="1" lang="en-US">
                <a:latin typeface="Consolas"/>
                <a:ea typeface="Consolas"/>
                <a:cs typeface="Consolas"/>
                <a:sym typeface="Consolas"/>
              </a:rPr>
              <a:t>background-color</a:t>
            </a:r>
            <a:r>
              <a:rPr lang="en-US"/>
              <a:t> CSS property sets the background color of an element.</a:t>
            </a:r>
            <a:endParaRPr sz="1200"/>
          </a:p>
        </p:txBody>
      </p:sp>
      <p:sp>
        <p:nvSpPr>
          <p:cNvPr id="1217" name="Google Shape;1217;p12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2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HTML Forms</a:t>
            </a:r>
            <a:endParaRPr/>
          </a:p>
        </p:txBody>
      </p:sp>
      <p:sp>
        <p:nvSpPr>
          <p:cNvPr id="1224" name="Google Shape;1224;p12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225" name="Google Shape;1225;p126"/>
          <p:cNvSpPr txBox="1"/>
          <p:nvPr>
            <p:ph idx="1" type="body"/>
          </p:nvPr>
        </p:nvSpPr>
        <p:spPr>
          <a:xfrm>
            <a:off x="523875" y="1290600"/>
            <a:ext cx="8186700" cy="3635400"/>
          </a:xfrm>
          <a:prstGeom prst="rect">
            <a:avLst/>
          </a:prstGeom>
        </p:spPr>
        <p:txBody>
          <a:bodyPr anchorCtr="0" anchor="t" bIns="68575" lIns="68575" spcFirstLastPara="1" rIns="68575" wrap="square" tIns="68575">
            <a:normAutofit/>
          </a:bodyPr>
          <a:lstStyle/>
          <a:p>
            <a:pPr indent="0" lvl="0" marL="0" rtl="0" algn="l">
              <a:spcBef>
                <a:spcPts val="800"/>
              </a:spcBef>
              <a:spcAft>
                <a:spcPts val="0"/>
              </a:spcAft>
              <a:buNone/>
            </a:pPr>
            <a:r>
              <a:rPr lang="en-US" sz="1500"/>
              <a:t>HTML forms are one of the main points of interaction between a user and a website or application. HTML forms allow users to send data to the website. Most of the time, that data is sent to the web server, but the web page can also intercept it to use on its own, locally.</a:t>
            </a:r>
            <a:endParaRPr sz="1500"/>
          </a:p>
          <a:p>
            <a:pPr indent="0" lvl="0" marL="0" rtl="0" algn="l">
              <a:spcBef>
                <a:spcPts val="800"/>
              </a:spcBef>
              <a:spcAft>
                <a:spcPts val="0"/>
              </a:spcAft>
              <a:buNone/>
            </a:pPr>
            <a:r>
              <a:rPr lang="en-US" sz="1500"/>
              <a:t>An HTML form is made of one or more widgets. Those widgets can be:</a:t>
            </a:r>
            <a:endParaRPr sz="1500"/>
          </a:p>
          <a:p>
            <a:pPr indent="-260350" lvl="0" marL="342900" rtl="0" algn="l">
              <a:spcBef>
                <a:spcPts val="800"/>
              </a:spcBef>
              <a:spcAft>
                <a:spcPts val="0"/>
              </a:spcAft>
              <a:buSzPts val="1500"/>
              <a:buChar char="➢"/>
            </a:pPr>
            <a:r>
              <a:rPr lang="en-US" sz="1500"/>
              <a:t>text fields (single-line or multi-line), </a:t>
            </a:r>
            <a:endParaRPr sz="1500"/>
          </a:p>
          <a:p>
            <a:pPr indent="-260350" lvl="0" marL="342900" rtl="0" algn="l">
              <a:spcBef>
                <a:spcPts val="0"/>
              </a:spcBef>
              <a:spcAft>
                <a:spcPts val="0"/>
              </a:spcAft>
              <a:buSzPts val="1500"/>
              <a:buChar char="➢"/>
            </a:pPr>
            <a:r>
              <a:rPr lang="en-US" sz="1500"/>
              <a:t>select boxes, </a:t>
            </a:r>
            <a:endParaRPr sz="1500"/>
          </a:p>
          <a:p>
            <a:pPr indent="-260350" lvl="0" marL="342900" rtl="0" algn="l">
              <a:spcBef>
                <a:spcPts val="0"/>
              </a:spcBef>
              <a:spcAft>
                <a:spcPts val="0"/>
              </a:spcAft>
              <a:buSzPts val="1500"/>
              <a:buChar char="➢"/>
            </a:pPr>
            <a:r>
              <a:rPr lang="en-US" sz="1500"/>
              <a:t>buttons, </a:t>
            </a:r>
            <a:endParaRPr sz="1500"/>
          </a:p>
          <a:p>
            <a:pPr indent="-260350" lvl="0" marL="342900" rtl="0" algn="l">
              <a:spcBef>
                <a:spcPts val="0"/>
              </a:spcBef>
              <a:spcAft>
                <a:spcPts val="0"/>
              </a:spcAft>
              <a:buSzPts val="1500"/>
              <a:buChar char="➢"/>
            </a:pPr>
            <a:r>
              <a:rPr lang="en-US" sz="1500"/>
              <a:t>checkboxes, or </a:t>
            </a:r>
            <a:endParaRPr sz="1500"/>
          </a:p>
          <a:p>
            <a:pPr indent="-260350" lvl="0" marL="342900" rtl="0" algn="l">
              <a:spcBef>
                <a:spcPts val="0"/>
              </a:spcBef>
              <a:spcAft>
                <a:spcPts val="0"/>
              </a:spcAft>
              <a:buSzPts val="1500"/>
              <a:buChar char="➢"/>
            </a:pPr>
            <a:r>
              <a:rPr lang="en-US" sz="1500"/>
              <a:t>radio buttons. </a:t>
            </a:r>
            <a:endParaRPr sz="1500"/>
          </a:p>
          <a:p>
            <a:pPr indent="0" lvl="0" marL="0" rtl="0" algn="l">
              <a:spcBef>
                <a:spcPts val="800"/>
              </a:spcBef>
              <a:spcAft>
                <a:spcPts val="0"/>
              </a:spcAft>
              <a:buNone/>
            </a:pPr>
            <a:r>
              <a:rPr lang="en-US" sz="1500"/>
              <a:t>Most of the time, these widgets are paired with a label that describes their purpose. Properly implemented labels are able to clearly instruct both sighted and unsighted users on what to enter into a form input.</a:t>
            </a:r>
            <a:endParaRPr sz="15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27"/>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HTML Input Types</a:t>
            </a:r>
            <a:endParaRPr/>
          </a:p>
        </p:txBody>
      </p:sp>
      <p:sp>
        <p:nvSpPr>
          <p:cNvPr id="1232" name="Google Shape;1232;p127"/>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233" name="Google Shape;1233;p127"/>
          <p:cNvSpPr txBox="1"/>
          <p:nvPr>
            <p:ph idx="1" type="body"/>
          </p:nvPr>
        </p:nvSpPr>
        <p:spPr>
          <a:xfrm>
            <a:off x="2334713" y="1290600"/>
            <a:ext cx="3141600" cy="3395400"/>
          </a:xfrm>
          <a:prstGeom prst="rect">
            <a:avLst/>
          </a:prstGeom>
        </p:spPr>
        <p:txBody>
          <a:bodyPr anchorCtr="0" anchor="t" bIns="68575" lIns="68575" spcFirstLastPara="1" rIns="68575" wrap="square" tIns="68575">
            <a:normAutofit lnSpcReduction="10000"/>
          </a:bodyPr>
          <a:lstStyle/>
          <a:p>
            <a:pPr indent="0" lvl="0" marL="0" rtl="0" algn="l">
              <a:spcBef>
                <a:spcPts val="800"/>
              </a:spcBef>
              <a:spcAft>
                <a:spcPts val="0"/>
              </a:spcAft>
              <a:buNone/>
            </a:pPr>
            <a:r>
              <a:rPr lang="en-US">
                <a:latin typeface="Consolas"/>
                <a:ea typeface="Consolas"/>
                <a:cs typeface="Consolas"/>
                <a:sym typeface="Consolas"/>
              </a:rPr>
              <a:t>&lt;input type=“button”&gt;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type=“checkbox”&gt;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type=“color”&gt;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type=“date”&gt;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type=“datetime-local”&gt;</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type=“email”&gt;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type=“file”&gt;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type=“hidden”&gt;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type=“image”&gt;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type=“month”&gt;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type=“number”&gt;	</a:t>
            </a:r>
            <a:endParaRPr>
              <a:latin typeface="Consolas"/>
              <a:ea typeface="Consolas"/>
              <a:cs typeface="Consolas"/>
              <a:sym typeface="Consolas"/>
            </a:endParaRPr>
          </a:p>
        </p:txBody>
      </p:sp>
      <p:sp>
        <p:nvSpPr>
          <p:cNvPr id="1234" name="Google Shape;1234;p127"/>
          <p:cNvSpPr txBox="1"/>
          <p:nvPr>
            <p:ph idx="1" type="body"/>
          </p:nvPr>
        </p:nvSpPr>
        <p:spPr>
          <a:xfrm>
            <a:off x="6563419" y="1290600"/>
            <a:ext cx="2580600" cy="3395400"/>
          </a:xfrm>
          <a:prstGeom prst="rect">
            <a:avLst/>
          </a:prstGeom>
        </p:spPr>
        <p:txBody>
          <a:bodyPr anchorCtr="0" anchor="t" bIns="68575" lIns="68575" spcFirstLastPara="1" rIns="68575" wrap="square" tIns="68575">
            <a:normAutofit lnSpcReduction="10000"/>
          </a:bodyPr>
          <a:lstStyle/>
          <a:p>
            <a:pPr indent="0" lvl="0" marL="0" rtl="0" algn="l">
              <a:spcBef>
                <a:spcPts val="800"/>
              </a:spcBef>
              <a:spcAft>
                <a:spcPts val="0"/>
              </a:spcAft>
              <a:buNone/>
            </a:pPr>
            <a:r>
              <a:rPr lang="en-US">
                <a:latin typeface="Consolas"/>
                <a:ea typeface="Consolas"/>
                <a:cs typeface="Consolas"/>
                <a:sym typeface="Consolas"/>
              </a:rPr>
              <a:t>&lt;input type=“password”&gt;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type=“radio”&gt;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type=“range”&gt;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type=“reset”&gt;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type=“search”&gt;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type=“submit”&gt;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type=“tel”&gt;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type=“text”&gt;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type=“time”&gt;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type=“url”&gt;	</a:t>
            </a:r>
            <a:endParaRPr>
              <a:latin typeface="Consolas"/>
              <a:ea typeface="Consolas"/>
              <a:cs typeface="Consolas"/>
              <a:sym typeface="Consolas"/>
            </a:endParaRPr>
          </a:p>
          <a:p>
            <a:pPr indent="0" lvl="0" marL="0" rtl="0" algn="l">
              <a:spcBef>
                <a:spcPts val="800"/>
              </a:spcBef>
              <a:spcAft>
                <a:spcPts val="0"/>
              </a:spcAft>
              <a:buNone/>
            </a:pPr>
            <a:r>
              <a:rPr lang="en-US">
                <a:latin typeface="Consolas"/>
                <a:ea typeface="Consolas"/>
                <a:cs typeface="Consolas"/>
                <a:sym typeface="Consolas"/>
              </a:rPr>
              <a:t>&lt;input type=“week”&gt;	</a:t>
            </a:r>
            <a:endParaRPr>
              <a:latin typeface="Consolas"/>
              <a:ea typeface="Consolas"/>
              <a:cs typeface="Consolas"/>
              <a:sym typeface="Consolas"/>
            </a:endParaRPr>
          </a:p>
        </p:txBody>
      </p:sp>
      <p:pic>
        <p:nvPicPr>
          <p:cNvPr id="1235" name="Google Shape;1235;p127"/>
          <p:cNvPicPr preferRelativeResize="0"/>
          <p:nvPr/>
        </p:nvPicPr>
        <p:blipFill>
          <a:blip r:embed="rId3">
            <a:alphaModFix/>
          </a:blip>
          <a:stretch>
            <a:fillRect/>
          </a:stretch>
        </p:blipFill>
        <p:spPr>
          <a:xfrm>
            <a:off x="1708800" y="1315493"/>
            <a:ext cx="650081" cy="307181"/>
          </a:xfrm>
          <a:prstGeom prst="rect">
            <a:avLst/>
          </a:prstGeom>
          <a:noFill/>
          <a:ln>
            <a:noFill/>
          </a:ln>
        </p:spPr>
      </p:pic>
      <p:pic>
        <p:nvPicPr>
          <p:cNvPr id="1236" name="Google Shape;1236;p127"/>
          <p:cNvPicPr preferRelativeResize="0"/>
          <p:nvPr/>
        </p:nvPicPr>
        <p:blipFill>
          <a:blip r:embed="rId4">
            <a:alphaModFix/>
          </a:blip>
          <a:stretch>
            <a:fillRect/>
          </a:stretch>
        </p:blipFill>
        <p:spPr>
          <a:xfrm>
            <a:off x="1913551" y="1636098"/>
            <a:ext cx="257175" cy="228600"/>
          </a:xfrm>
          <a:prstGeom prst="rect">
            <a:avLst/>
          </a:prstGeom>
          <a:noFill/>
          <a:ln>
            <a:noFill/>
          </a:ln>
        </p:spPr>
      </p:pic>
      <p:pic>
        <p:nvPicPr>
          <p:cNvPr id="1237" name="Google Shape;1237;p127"/>
          <p:cNvPicPr preferRelativeResize="0"/>
          <p:nvPr/>
        </p:nvPicPr>
        <p:blipFill>
          <a:blip r:embed="rId5">
            <a:alphaModFix/>
          </a:blip>
          <a:stretch>
            <a:fillRect/>
          </a:stretch>
        </p:blipFill>
        <p:spPr>
          <a:xfrm>
            <a:off x="1740947" y="1850145"/>
            <a:ext cx="585788" cy="378619"/>
          </a:xfrm>
          <a:prstGeom prst="rect">
            <a:avLst/>
          </a:prstGeom>
          <a:noFill/>
          <a:ln>
            <a:noFill/>
          </a:ln>
        </p:spPr>
      </p:pic>
      <p:pic>
        <p:nvPicPr>
          <p:cNvPr id="1238" name="Google Shape;1238;p127"/>
          <p:cNvPicPr preferRelativeResize="0"/>
          <p:nvPr/>
        </p:nvPicPr>
        <p:blipFill>
          <a:blip r:embed="rId6">
            <a:alphaModFix/>
          </a:blip>
          <a:stretch>
            <a:fillRect/>
          </a:stretch>
        </p:blipFill>
        <p:spPr>
          <a:xfrm>
            <a:off x="1057565" y="2187345"/>
            <a:ext cx="1293019" cy="314325"/>
          </a:xfrm>
          <a:prstGeom prst="rect">
            <a:avLst/>
          </a:prstGeom>
          <a:noFill/>
          <a:ln>
            <a:noFill/>
          </a:ln>
        </p:spPr>
      </p:pic>
      <p:pic>
        <p:nvPicPr>
          <p:cNvPr id="1239" name="Google Shape;1239;p127"/>
          <p:cNvPicPr preferRelativeResize="0"/>
          <p:nvPr/>
        </p:nvPicPr>
        <p:blipFill>
          <a:blip r:embed="rId7">
            <a:alphaModFix/>
          </a:blip>
          <a:stretch>
            <a:fillRect/>
          </a:stretch>
        </p:blipFill>
        <p:spPr>
          <a:xfrm>
            <a:off x="1319475" y="3674248"/>
            <a:ext cx="1007269" cy="235744"/>
          </a:xfrm>
          <a:prstGeom prst="rect">
            <a:avLst/>
          </a:prstGeom>
          <a:noFill/>
          <a:ln>
            <a:noFill/>
          </a:ln>
        </p:spPr>
      </p:pic>
      <p:pic>
        <p:nvPicPr>
          <p:cNvPr id="1240" name="Google Shape;1240;p127"/>
          <p:cNvPicPr preferRelativeResize="0"/>
          <p:nvPr/>
        </p:nvPicPr>
        <p:blipFill>
          <a:blip r:embed="rId8">
            <a:alphaModFix/>
          </a:blip>
          <a:stretch>
            <a:fillRect/>
          </a:stretch>
        </p:blipFill>
        <p:spPr>
          <a:xfrm>
            <a:off x="678946" y="3951480"/>
            <a:ext cx="1657350" cy="278606"/>
          </a:xfrm>
          <a:prstGeom prst="rect">
            <a:avLst/>
          </a:prstGeom>
          <a:noFill/>
          <a:ln>
            <a:noFill/>
          </a:ln>
        </p:spPr>
      </p:pic>
      <p:pic>
        <p:nvPicPr>
          <p:cNvPr id="1241" name="Google Shape;1241;p127"/>
          <p:cNvPicPr preferRelativeResize="0"/>
          <p:nvPr/>
        </p:nvPicPr>
        <p:blipFill>
          <a:blip r:embed="rId9">
            <a:alphaModFix/>
          </a:blip>
          <a:stretch>
            <a:fillRect/>
          </a:stretch>
        </p:blipFill>
        <p:spPr>
          <a:xfrm>
            <a:off x="477227" y="4263293"/>
            <a:ext cx="1878806" cy="278606"/>
          </a:xfrm>
          <a:prstGeom prst="rect">
            <a:avLst/>
          </a:prstGeom>
          <a:noFill/>
          <a:ln>
            <a:noFill/>
          </a:ln>
        </p:spPr>
      </p:pic>
      <p:pic>
        <p:nvPicPr>
          <p:cNvPr id="1242" name="Google Shape;1242;p127"/>
          <p:cNvPicPr preferRelativeResize="0"/>
          <p:nvPr/>
        </p:nvPicPr>
        <p:blipFill>
          <a:blip r:embed="rId10">
            <a:alphaModFix/>
          </a:blip>
          <a:stretch>
            <a:fillRect/>
          </a:stretch>
        </p:blipFill>
        <p:spPr>
          <a:xfrm>
            <a:off x="4760990" y="1326216"/>
            <a:ext cx="1857375" cy="285750"/>
          </a:xfrm>
          <a:prstGeom prst="rect">
            <a:avLst/>
          </a:prstGeom>
          <a:noFill/>
          <a:ln>
            <a:noFill/>
          </a:ln>
        </p:spPr>
      </p:pic>
      <p:pic>
        <p:nvPicPr>
          <p:cNvPr id="1243" name="Google Shape;1243;p127"/>
          <p:cNvPicPr preferRelativeResize="0"/>
          <p:nvPr/>
        </p:nvPicPr>
        <p:blipFill>
          <a:blip r:embed="rId11">
            <a:alphaModFix/>
          </a:blip>
          <a:stretch>
            <a:fillRect/>
          </a:stretch>
        </p:blipFill>
        <p:spPr>
          <a:xfrm>
            <a:off x="6163275" y="1677619"/>
            <a:ext cx="171450" cy="171450"/>
          </a:xfrm>
          <a:prstGeom prst="rect">
            <a:avLst/>
          </a:prstGeom>
          <a:noFill/>
          <a:ln>
            <a:noFill/>
          </a:ln>
        </p:spPr>
      </p:pic>
      <p:pic>
        <p:nvPicPr>
          <p:cNvPr id="1244" name="Google Shape;1244;p127"/>
          <p:cNvPicPr preferRelativeResize="0"/>
          <p:nvPr/>
        </p:nvPicPr>
        <p:blipFill>
          <a:blip r:embed="rId12">
            <a:alphaModFix/>
          </a:blip>
          <a:stretch>
            <a:fillRect/>
          </a:stretch>
        </p:blipFill>
        <p:spPr>
          <a:xfrm>
            <a:off x="5147898" y="1909891"/>
            <a:ext cx="1478756" cy="278606"/>
          </a:xfrm>
          <a:prstGeom prst="rect">
            <a:avLst/>
          </a:prstGeom>
          <a:noFill/>
          <a:ln>
            <a:noFill/>
          </a:ln>
        </p:spPr>
      </p:pic>
      <p:pic>
        <p:nvPicPr>
          <p:cNvPr id="1245" name="Google Shape;1245;p127"/>
          <p:cNvPicPr preferRelativeResize="0"/>
          <p:nvPr/>
        </p:nvPicPr>
        <p:blipFill>
          <a:blip r:embed="rId13">
            <a:alphaModFix/>
          </a:blip>
          <a:stretch>
            <a:fillRect/>
          </a:stretch>
        </p:blipFill>
        <p:spPr>
          <a:xfrm>
            <a:off x="307370" y="2495110"/>
            <a:ext cx="2035969" cy="292894"/>
          </a:xfrm>
          <a:prstGeom prst="rect">
            <a:avLst/>
          </a:prstGeom>
          <a:noFill/>
          <a:ln>
            <a:noFill/>
          </a:ln>
        </p:spPr>
      </p:pic>
      <p:pic>
        <p:nvPicPr>
          <p:cNvPr id="1246" name="Google Shape;1246;p127"/>
          <p:cNvPicPr preferRelativeResize="0"/>
          <p:nvPr/>
        </p:nvPicPr>
        <p:blipFill>
          <a:blip r:embed="rId14">
            <a:alphaModFix/>
          </a:blip>
          <a:stretch>
            <a:fillRect/>
          </a:stretch>
        </p:blipFill>
        <p:spPr>
          <a:xfrm>
            <a:off x="478820" y="2801379"/>
            <a:ext cx="1864519" cy="278606"/>
          </a:xfrm>
          <a:prstGeom prst="rect">
            <a:avLst/>
          </a:prstGeom>
          <a:noFill/>
          <a:ln>
            <a:noFill/>
          </a:ln>
        </p:spPr>
      </p:pic>
      <p:pic>
        <p:nvPicPr>
          <p:cNvPr id="1247" name="Google Shape;1247;p127"/>
          <p:cNvPicPr preferRelativeResize="0"/>
          <p:nvPr/>
        </p:nvPicPr>
        <p:blipFill>
          <a:blip r:embed="rId15">
            <a:alphaModFix/>
          </a:blip>
          <a:stretch>
            <a:fillRect/>
          </a:stretch>
        </p:blipFill>
        <p:spPr>
          <a:xfrm>
            <a:off x="391609" y="3085805"/>
            <a:ext cx="2000250" cy="300038"/>
          </a:xfrm>
          <a:prstGeom prst="rect">
            <a:avLst/>
          </a:prstGeom>
          <a:noFill/>
          <a:ln>
            <a:noFill/>
          </a:ln>
        </p:spPr>
      </p:pic>
      <p:pic>
        <p:nvPicPr>
          <p:cNvPr id="1248" name="Google Shape;1248;p127"/>
          <p:cNvPicPr preferRelativeResize="0"/>
          <p:nvPr/>
        </p:nvPicPr>
        <p:blipFill>
          <a:blip r:embed="rId16">
            <a:alphaModFix/>
          </a:blip>
          <a:stretch>
            <a:fillRect/>
          </a:stretch>
        </p:blipFill>
        <p:spPr>
          <a:xfrm>
            <a:off x="6011138" y="2201050"/>
            <a:ext cx="607219" cy="300038"/>
          </a:xfrm>
          <a:prstGeom prst="rect">
            <a:avLst/>
          </a:prstGeom>
          <a:noFill/>
          <a:ln>
            <a:noFill/>
          </a:ln>
        </p:spPr>
      </p:pic>
      <p:pic>
        <p:nvPicPr>
          <p:cNvPr id="1249" name="Google Shape;1249;p127"/>
          <p:cNvPicPr preferRelativeResize="0"/>
          <p:nvPr/>
        </p:nvPicPr>
        <p:blipFill>
          <a:blip r:embed="rId17">
            <a:alphaModFix/>
          </a:blip>
          <a:stretch>
            <a:fillRect/>
          </a:stretch>
        </p:blipFill>
        <p:spPr>
          <a:xfrm>
            <a:off x="5343207" y="2486431"/>
            <a:ext cx="1293019" cy="292894"/>
          </a:xfrm>
          <a:prstGeom prst="rect">
            <a:avLst/>
          </a:prstGeom>
          <a:noFill/>
          <a:ln>
            <a:noFill/>
          </a:ln>
        </p:spPr>
      </p:pic>
      <p:pic>
        <p:nvPicPr>
          <p:cNvPr id="1250" name="Google Shape;1250;p127"/>
          <p:cNvPicPr preferRelativeResize="0"/>
          <p:nvPr/>
        </p:nvPicPr>
        <p:blipFill>
          <a:blip r:embed="rId18">
            <a:alphaModFix/>
          </a:blip>
          <a:stretch>
            <a:fillRect/>
          </a:stretch>
        </p:blipFill>
        <p:spPr>
          <a:xfrm>
            <a:off x="5982563" y="2789409"/>
            <a:ext cx="664369" cy="292894"/>
          </a:xfrm>
          <a:prstGeom prst="rect">
            <a:avLst/>
          </a:prstGeom>
          <a:noFill/>
          <a:ln>
            <a:noFill/>
          </a:ln>
        </p:spPr>
      </p:pic>
      <p:pic>
        <p:nvPicPr>
          <p:cNvPr id="1251" name="Google Shape;1251;p127"/>
          <p:cNvPicPr preferRelativeResize="0"/>
          <p:nvPr/>
        </p:nvPicPr>
        <p:blipFill>
          <a:blip r:embed="rId19">
            <a:alphaModFix/>
          </a:blip>
          <a:stretch>
            <a:fillRect/>
          </a:stretch>
        </p:blipFill>
        <p:spPr>
          <a:xfrm>
            <a:off x="4766861" y="3078987"/>
            <a:ext cx="1878806" cy="271463"/>
          </a:xfrm>
          <a:prstGeom prst="rect">
            <a:avLst/>
          </a:prstGeom>
          <a:noFill/>
          <a:ln>
            <a:noFill/>
          </a:ln>
        </p:spPr>
      </p:pic>
      <p:pic>
        <p:nvPicPr>
          <p:cNvPr id="1252" name="Google Shape;1252;p127"/>
          <p:cNvPicPr preferRelativeResize="0"/>
          <p:nvPr/>
        </p:nvPicPr>
        <p:blipFill>
          <a:blip r:embed="rId20">
            <a:alphaModFix/>
          </a:blip>
          <a:stretch>
            <a:fillRect/>
          </a:stretch>
        </p:blipFill>
        <p:spPr>
          <a:xfrm>
            <a:off x="4765707" y="3370297"/>
            <a:ext cx="1864519" cy="285750"/>
          </a:xfrm>
          <a:prstGeom prst="rect">
            <a:avLst/>
          </a:prstGeom>
          <a:noFill/>
          <a:ln>
            <a:noFill/>
          </a:ln>
        </p:spPr>
      </p:pic>
      <p:pic>
        <p:nvPicPr>
          <p:cNvPr id="1253" name="Google Shape;1253;p127"/>
          <p:cNvPicPr preferRelativeResize="0"/>
          <p:nvPr/>
        </p:nvPicPr>
        <p:blipFill>
          <a:blip r:embed="rId21">
            <a:alphaModFix/>
          </a:blip>
          <a:stretch>
            <a:fillRect/>
          </a:stretch>
        </p:blipFill>
        <p:spPr>
          <a:xfrm>
            <a:off x="5558562" y="3654467"/>
            <a:ext cx="1092994" cy="314325"/>
          </a:xfrm>
          <a:prstGeom prst="rect">
            <a:avLst/>
          </a:prstGeom>
          <a:noFill/>
          <a:ln>
            <a:noFill/>
          </a:ln>
        </p:spPr>
      </p:pic>
      <p:pic>
        <p:nvPicPr>
          <p:cNvPr id="1254" name="Google Shape;1254;p127"/>
          <p:cNvPicPr preferRelativeResize="0"/>
          <p:nvPr/>
        </p:nvPicPr>
        <p:blipFill>
          <a:blip r:embed="rId22">
            <a:alphaModFix/>
          </a:blip>
          <a:stretch>
            <a:fillRect/>
          </a:stretch>
        </p:blipFill>
        <p:spPr>
          <a:xfrm>
            <a:off x="4779789" y="3980314"/>
            <a:ext cx="1857375" cy="271463"/>
          </a:xfrm>
          <a:prstGeom prst="rect">
            <a:avLst/>
          </a:prstGeom>
          <a:noFill/>
          <a:ln>
            <a:noFill/>
          </a:ln>
        </p:spPr>
      </p:pic>
      <p:pic>
        <p:nvPicPr>
          <p:cNvPr id="1255" name="Google Shape;1255;p127"/>
          <p:cNvPicPr preferRelativeResize="0"/>
          <p:nvPr/>
        </p:nvPicPr>
        <p:blipFill>
          <a:blip r:embed="rId23">
            <a:alphaModFix/>
          </a:blip>
          <a:stretch>
            <a:fillRect/>
          </a:stretch>
        </p:blipFill>
        <p:spPr>
          <a:xfrm>
            <a:off x="5152632" y="4270172"/>
            <a:ext cx="1485900" cy="2714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3"/>
          <p:cNvSpPr txBox="1"/>
          <p:nvPr>
            <p:ph type="title"/>
          </p:nvPr>
        </p:nvSpPr>
        <p:spPr>
          <a:xfrm>
            <a:off x="466787" y="64869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Box Model P</a:t>
            </a:r>
            <a:r>
              <a:rPr lang="en-US"/>
              <a:t>roperties</a:t>
            </a:r>
            <a:endParaRPr/>
          </a:p>
        </p:txBody>
      </p:sp>
      <p:pic>
        <p:nvPicPr>
          <p:cNvPr id="797" name="Google Shape;797;p83"/>
          <p:cNvPicPr preferRelativeResize="0"/>
          <p:nvPr/>
        </p:nvPicPr>
        <p:blipFill rotWithShape="1">
          <a:blip r:embed="rId3">
            <a:alphaModFix/>
          </a:blip>
          <a:srcRect b="0" l="0" r="0" t="0"/>
          <a:stretch/>
        </p:blipFill>
        <p:spPr>
          <a:xfrm>
            <a:off x="6442460" y="2202009"/>
            <a:ext cx="2017031" cy="1772869"/>
          </a:xfrm>
          <a:prstGeom prst="rect">
            <a:avLst/>
          </a:prstGeom>
          <a:noFill/>
          <a:ln>
            <a:noFill/>
          </a:ln>
        </p:spPr>
      </p:pic>
      <p:sp>
        <p:nvSpPr>
          <p:cNvPr id="798" name="Google Shape;798;p8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799" name="Google Shape;799;p83"/>
          <p:cNvSpPr txBox="1"/>
          <p:nvPr>
            <p:ph idx="1" type="body"/>
          </p:nvPr>
        </p:nvSpPr>
        <p:spPr>
          <a:xfrm>
            <a:off x="551000" y="1260100"/>
            <a:ext cx="4565700" cy="3656700"/>
          </a:xfrm>
          <a:prstGeom prst="rect">
            <a:avLst/>
          </a:prstGeom>
        </p:spPr>
        <p:txBody>
          <a:bodyPr anchorCtr="0" anchor="t" bIns="68575" lIns="68575" spcFirstLastPara="1" rIns="68575" wrap="square" tIns="68575">
            <a:normAutofit lnSpcReduction="10000"/>
          </a:bodyPr>
          <a:lstStyle/>
          <a:p>
            <a:pPr indent="0" lvl="0" marL="0" rtl="0" algn="l">
              <a:lnSpc>
                <a:spcPct val="100000"/>
              </a:lnSpc>
              <a:spcBef>
                <a:spcPts val="800"/>
              </a:spcBef>
              <a:spcAft>
                <a:spcPts val="0"/>
              </a:spcAft>
              <a:buNone/>
            </a:pPr>
            <a:r>
              <a:rPr lang="en-US" sz="1400">
                <a:solidFill>
                  <a:srgbClr val="080808"/>
                </a:solidFill>
              </a:rPr>
              <a:t>Before understanding how to create CSS layouts, you need to understand the </a:t>
            </a:r>
            <a:r>
              <a:rPr lang="en-US">
                <a:solidFill>
                  <a:srgbClr val="080808"/>
                </a:solidFill>
              </a:rPr>
              <a:t>B</a:t>
            </a:r>
            <a:r>
              <a:rPr lang="en-US" sz="1400">
                <a:solidFill>
                  <a:srgbClr val="080808"/>
                </a:solidFill>
              </a:rPr>
              <a:t>ox </a:t>
            </a:r>
            <a:r>
              <a:rPr lang="en-US">
                <a:solidFill>
                  <a:srgbClr val="080808"/>
                </a:solidFill>
              </a:rPr>
              <a:t>M</a:t>
            </a:r>
            <a:r>
              <a:rPr lang="en-US" sz="1400">
                <a:solidFill>
                  <a:srgbClr val="080808"/>
                </a:solidFill>
              </a:rPr>
              <a:t>odel. In CSS, the term "box model" is used when talking about design and layout.</a:t>
            </a:r>
            <a:endParaRPr b="1" sz="1400">
              <a:solidFill>
                <a:srgbClr val="080808"/>
              </a:solidFill>
            </a:endParaRPr>
          </a:p>
          <a:p>
            <a:pPr indent="0" lvl="0" marL="0" rtl="0" algn="l">
              <a:lnSpc>
                <a:spcPct val="100000"/>
              </a:lnSpc>
              <a:spcBef>
                <a:spcPts val="800"/>
              </a:spcBef>
              <a:spcAft>
                <a:spcPts val="0"/>
              </a:spcAft>
              <a:buNone/>
            </a:pPr>
            <a:r>
              <a:rPr b="1" lang="en-US" sz="1400">
                <a:solidFill>
                  <a:srgbClr val="080808"/>
                </a:solidFill>
              </a:rPr>
              <a:t>Box Model: </a:t>
            </a:r>
            <a:endParaRPr b="1" sz="1400">
              <a:solidFill>
                <a:srgbClr val="080808"/>
              </a:solidFill>
            </a:endParaRPr>
          </a:p>
          <a:p>
            <a:pPr indent="-247650" lvl="0" marL="342900" rtl="0" algn="l">
              <a:lnSpc>
                <a:spcPct val="100000"/>
              </a:lnSpc>
              <a:spcBef>
                <a:spcPts val="800"/>
              </a:spcBef>
              <a:spcAft>
                <a:spcPts val="0"/>
              </a:spcAft>
              <a:buClr>
                <a:schemeClr val="accent4"/>
              </a:buClr>
              <a:buSzPts val="1300"/>
              <a:buChar char="➢"/>
            </a:pPr>
            <a:r>
              <a:rPr lang="en-US" sz="1300">
                <a:solidFill>
                  <a:srgbClr val="080808"/>
                </a:solidFill>
              </a:rPr>
              <a:t>The Cascading Style Sheets (CSS) box model is the foundation of a layout on the Web. </a:t>
            </a:r>
            <a:endParaRPr sz="1300">
              <a:solidFill>
                <a:srgbClr val="080808"/>
              </a:solidFill>
            </a:endParaRPr>
          </a:p>
          <a:p>
            <a:pPr indent="-247650" lvl="0" marL="342900" rtl="0" algn="l">
              <a:lnSpc>
                <a:spcPct val="100000"/>
              </a:lnSpc>
              <a:spcBef>
                <a:spcPts val="0"/>
              </a:spcBef>
              <a:spcAft>
                <a:spcPts val="0"/>
              </a:spcAft>
              <a:buClr>
                <a:schemeClr val="accent4"/>
              </a:buClr>
              <a:buSzPts val="1300"/>
              <a:buChar char="➢"/>
            </a:pPr>
            <a:r>
              <a:rPr lang="en-US" sz="1300">
                <a:solidFill>
                  <a:srgbClr val="080808"/>
                </a:solidFill>
              </a:rPr>
              <a:t>Each element is represented as a rectangular box, with the box's</a:t>
            </a:r>
            <a:r>
              <a:rPr b="1" i="1" lang="en-US" sz="1300">
                <a:solidFill>
                  <a:srgbClr val="080808"/>
                </a:solidFill>
              </a:rPr>
              <a:t> </a:t>
            </a:r>
            <a:r>
              <a:rPr b="1" lang="en-US" sz="1300">
                <a:solidFill>
                  <a:srgbClr val="080808"/>
                </a:solidFill>
                <a:latin typeface="Consolas"/>
                <a:ea typeface="Consolas"/>
                <a:cs typeface="Consolas"/>
                <a:sym typeface="Consolas"/>
              </a:rPr>
              <a:t>content</a:t>
            </a:r>
            <a:r>
              <a:rPr b="1" i="1" lang="en-US" sz="1300">
                <a:solidFill>
                  <a:srgbClr val="080808"/>
                </a:solidFill>
              </a:rPr>
              <a:t>, </a:t>
            </a:r>
            <a:r>
              <a:rPr b="1" lang="en-US" sz="1300">
                <a:solidFill>
                  <a:srgbClr val="080808"/>
                </a:solidFill>
                <a:latin typeface="Consolas"/>
                <a:ea typeface="Consolas"/>
                <a:cs typeface="Consolas"/>
                <a:sym typeface="Consolas"/>
              </a:rPr>
              <a:t>padding</a:t>
            </a:r>
            <a:r>
              <a:rPr b="1" i="1" lang="en-US" sz="1300">
                <a:solidFill>
                  <a:srgbClr val="080808"/>
                </a:solidFill>
              </a:rPr>
              <a:t>, </a:t>
            </a:r>
            <a:r>
              <a:rPr b="1" lang="en-US" sz="1300">
                <a:solidFill>
                  <a:srgbClr val="080808"/>
                </a:solidFill>
                <a:latin typeface="Consolas"/>
                <a:ea typeface="Consolas"/>
                <a:cs typeface="Consolas"/>
                <a:sym typeface="Consolas"/>
              </a:rPr>
              <a:t>border</a:t>
            </a:r>
            <a:r>
              <a:rPr b="1" i="1" lang="en-US" sz="1300">
                <a:solidFill>
                  <a:srgbClr val="080808"/>
                </a:solidFill>
              </a:rPr>
              <a:t>,</a:t>
            </a:r>
            <a:r>
              <a:rPr lang="en-US" sz="1300">
                <a:solidFill>
                  <a:srgbClr val="080808"/>
                </a:solidFill>
              </a:rPr>
              <a:t> and </a:t>
            </a:r>
            <a:r>
              <a:rPr b="1" lang="en-US" sz="1300">
                <a:solidFill>
                  <a:srgbClr val="080808"/>
                </a:solidFill>
                <a:latin typeface="Consolas"/>
                <a:ea typeface="Consolas"/>
                <a:cs typeface="Consolas"/>
                <a:sym typeface="Consolas"/>
              </a:rPr>
              <a:t>margin </a:t>
            </a:r>
            <a:r>
              <a:rPr lang="en-US" sz="1300">
                <a:solidFill>
                  <a:srgbClr val="080808"/>
                </a:solidFill>
              </a:rPr>
              <a:t>built up around one another like layers. </a:t>
            </a:r>
            <a:endParaRPr sz="1300">
              <a:solidFill>
                <a:srgbClr val="080808"/>
              </a:solidFill>
            </a:endParaRPr>
          </a:p>
          <a:p>
            <a:pPr indent="-247650" lvl="0" marL="342900" rtl="0" algn="l">
              <a:lnSpc>
                <a:spcPct val="100000"/>
              </a:lnSpc>
              <a:spcBef>
                <a:spcPts val="0"/>
              </a:spcBef>
              <a:spcAft>
                <a:spcPts val="0"/>
              </a:spcAft>
              <a:buClr>
                <a:schemeClr val="accent4"/>
              </a:buClr>
              <a:buSzPts val="1300"/>
              <a:buChar char="➢"/>
            </a:pPr>
            <a:r>
              <a:rPr lang="en-US" sz="1300">
                <a:solidFill>
                  <a:srgbClr val="080808"/>
                </a:solidFill>
              </a:rPr>
              <a:t>As a browser renders a web page layout, it determines what styles are applied to the content of each box, how big the surrounding is, and where the boxes sit in relation to one another.</a:t>
            </a:r>
            <a:endParaRPr sz="1300">
              <a:solidFill>
                <a:srgbClr val="080808"/>
              </a:solidFill>
              <a:highlight>
                <a:schemeClr val="lt1"/>
              </a:highlight>
            </a:endParaRPr>
          </a:p>
          <a:p>
            <a:pPr indent="-247650" lvl="0" marL="342900" rtl="0" algn="l">
              <a:lnSpc>
                <a:spcPct val="100000"/>
              </a:lnSpc>
              <a:spcBef>
                <a:spcPts val="0"/>
              </a:spcBef>
              <a:spcAft>
                <a:spcPts val="0"/>
              </a:spcAft>
              <a:buClr>
                <a:schemeClr val="accent4"/>
              </a:buClr>
              <a:buSzPts val="1300"/>
              <a:buChar char="➢"/>
            </a:pPr>
            <a:r>
              <a:rPr b="1" lang="en-US" sz="1300">
                <a:solidFill>
                  <a:srgbClr val="080808"/>
                </a:solidFill>
                <a:highlight>
                  <a:schemeClr val="lt1"/>
                </a:highlight>
                <a:latin typeface="Consolas"/>
                <a:ea typeface="Consolas"/>
                <a:cs typeface="Consolas"/>
                <a:sym typeface="Consolas"/>
              </a:rPr>
              <a:t>Width </a:t>
            </a:r>
            <a:r>
              <a:rPr lang="en-US" sz="1300">
                <a:solidFill>
                  <a:srgbClr val="080808"/>
                </a:solidFill>
                <a:highlight>
                  <a:schemeClr val="lt1"/>
                </a:highlight>
              </a:rPr>
              <a:t>and </a:t>
            </a:r>
            <a:r>
              <a:rPr b="1" lang="en-US" sz="1300">
                <a:solidFill>
                  <a:srgbClr val="080808"/>
                </a:solidFill>
                <a:highlight>
                  <a:schemeClr val="lt1"/>
                </a:highlight>
                <a:latin typeface="Consolas"/>
                <a:ea typeface="Consolas"/>
                <a:cs typeface="Consolas"/>
                <a:sym typeface="Consolas"/>
              </a:rPr>
              <a:t>height </a:t>
            </a:r>
            <a:r>
              <a:rPr lang="en-US" sz="1300">
                <a:solidFill>
                  <a:srgbClr val="080808"/>
                </a:solidFill>
                <a:highlight>
                  <a:schemeClr val="lt1"/>
                </a:highlight>
              </a:rPr>
              <a:t>represent the dimensions of the box. This includes the content inside the box. </a:t>
            </a:r>
            <a:endParaRPr sz="1300">
              <a:solidFill>
                <a:srgbClr val="080808"/>
              </a:solidFill>
              <a:highlight>
                <a:schemeClr val="lt1"/>
              </a:highlight>
            </a:endParaRPr>
          </a:p>
          <a:p>
            <a:pPr indent="-247650" lvl="1" marL="685800" rtl="0" algn="l">
              <a:lnSpc>
                <a:spcPct val="100000"/>
              </a:lnSpc>
              <a:spcBef>
                <a:spcPts val="0"/>
              </a:spcBef>
              <a:spcAft>
                <a:spcPts val="0"/>
              </a:spcAft>
              <a:buClr>
                <a:srgbClr val="080808"/>
              </a:buClr>
              <a:buSzPts val="1300"/>
              <a:buChar char="○"/>
            </a:pPr>
            <a:r>
              <a:rPr lang="en-US" sz="1300">
                <a:solidFill>
                  <a:srgbClr val="080808"/>
                </a:solidFill>
              </a:rPr>
              <a:t>The </a:t>
            </a:r>
            <a:r>
              <a:rPr b="1" lang="en-US" sz="1300">
                <a:solidFill>
                  <a:srgbClr val="080808"/>
                </a:solidFill>
                <a:latin typeface="Consolas"/>
                <a:ea typeface="Consolas"/>
                <a:cs typeface="Consolas"/>
                <a:sym typeface="Consolas"/>
              </a:rPr>
              <a:t>height</a:t>
            </a:r>
            <a:r>
              <a:rPr lang="en-US" sz="1300">
                <a:solidFill>
                  <a:srgbClr val="080808"/>
                </a:solidFill>
              </a:rPr>
              <a:t> and </a:t>
            </a:r>
            <a:r>
              <a:rPr b="1" lang="en-US" sz="1300">
                <a:solidFill>
                  <a:srgbClr val="080808"/>
                </a:solidFill>
                <a:latin typeface="Consolas"/>
                <a:ea typeface="Consolas"/>
                <a:cs typeface="Consolas"/>
                <a:sym typeface="Consolas"/>
              </a:rPr>
              <a:t>width</a:t>
            </a:r>
            <a:r>
              <a:rPr lang="en-US" sz="1300">
                <a:solidFill>
                  <a:srgbClr val="080808"/>
                </a:solidFill>
              </a:rPr>
              <a:t> describe dimensions of the actual content of the box (text, images, ...).</a:t>
            </a:r>
            <a:endParaRPr sz="1300">
              <a:solidFill>
                <a:srgbClr val="080808"/>
              </a:solidFill>
            </a:endParaRPr>
          </a:p>
        </p:txBody>
      </p:sp>
      <p:pic>
        <p:nvPicPr>
          <p:cNvPr id="800" name="Google Shape;800;p83"/>
          <p:cNvPicPr preferRelativeResize="0"/>
          <p:nvPr/>
        </p:nvPicPr>
        <p:blipFill>
          <a:blip r:embed="rId4">
            <a:alphaModFix/>
          </a:blip>
          <a:stretch>
            <a:fillRect/>
          </a:stretch>
        </p:blipFill>
        <p:spPr>
          <a:xfrm>
            <a:off x="5061131" y="909806"/>
            <a:ext cx="4027051" cy="3267769"/>
          </a:xfrm>
          <a:prstGeom prst="rect">
            <a:avLst/>
          </a:prstGeom>
          <a:noFill/>
          <a:ln>
            <a:noFill/>
          </a:ln>
        </p:spPr>
      </p:pic>
      <p:sp>
        <p:nvSpPr>
          <p:cNvPr id="801" name="Google Shape;801;p83"/>
          <p:cNvSpPr txBox="1"/>
          <p:nvPr/>
        </p:nvSpPr>
        <p:spPr>
          <a:xfrm>
            <a:off x="5608406" y="3728288"/>
            <a:ext cx="2934600" cy="246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700"/>
              <a:t>Source: </a:t>
            </a:r>
            <a:r>
              <a:rPr b="1" lang="en-US" sz="700" u="sng">
                <a:solidFill>
                  <a:schemeClr val="hlink"/>
                </a:solidFill>
                <a:hlinkClick r:id="rId5"/>
              </a:rPr>
              <a:t>https://en.wikipedia.org/wiki/CSS_box_model</a:t>
            </a:r>
            <a:endParaRPr b="1" sz="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28"/>
          <p:cNvSpPr txBox="1"/>
          <p:nvPr>
            <p:ph idx="1" type="body"/>
          </p:nvPr>
        </p:nvSpPr>
        <p:spPr>
          <a:xfrm>
            <a:off x="523875" y="1125300"/>
            <a:ext cx="3798300" cy="3933300"/>
          </a:xfrm>
          <a:prstGeom prst="rect">
            <a:avLst/>
          </a:prstGeom>
        </p:spPr>
        <p:txBody>
          <a:bodyPr anchorCtr="0" anchor="t" bIns="68575" lIns="68575" spcFirstLastPara="1" rIns="68575" wrap="square" tIns="68575">
            <a:noAutofit/>
          </a:bodyPr>
          <a:lstStyle/>
          <a:p>
            <a:pPr indent="-241300" lvl="0" marL="342900" rtl="0" algn="l">
              <a:lnSpc>
                <a:spcPct val="90000"/>
              </a:lnSpc>
              <a:spcBef>
                <a:spcPts val="0"/>
              </a:spcBef>
              <a:spcAft>
                <a:spcPts val="0"/>
              </a:spcAft>
              <a:buSzPts val="1200"/>
              <a:buChar char="➢"/>
            </a:pPr>
            <a:r>
              <a:rPr lang="en-US" sz="1200">
                <a:solidFill>
                  <a:srgbClr val="000000"/>
                </a:solidFill>
              </a:rPr>
              <a:t>The </a:t>
            </a:r>
            <a:r>
              <a:rPr b="1" lang="en-US" sz="1200">
                <a:solidFill>
                  <a:srgbClr val="000000"/>
                </a:solidFill>
                <a:latin typeface="Consolas"/>
                <a:ea typeface="Consolas"/>
                <a:cs typeface="Consolas"/>
                <a:sym typeface="Consolas"/>
              </a:rPr>
              <a:t>&lt;form&gt;</a:t>
            </a:r>
            <a:r>
              <a:rPr b="1" lang="en-US" sz="1200">
                <a:solidFill>
                  <a:srgbClr val="000000"/>
                </a:solidFill>
              </a:rPr>
              <a:t> </a:t>
            </a:r>
            <a:r>
              <a:rPr b="1" lang="en-US" sz="1200">
                <a:solidFill>
                  <a:srgbClr val="000000"/>
                </a:solidFill>
                <a:latin typeface="Consolas"/>
                <a:ea typeface="Consolas"/>
                <a:cs typeface="Consolas"/>
                <a:sym typeface="Consolas"/>
              </a:rPr>
              <a:t>action</a:t>
            </a:r>
            <a:r>
              <a:rPr b="1" lang="en-US" sz="1200">
                <a:solidFill>
                  <a:srgbClr val="000000"/>
                </a:solidFill>
              </a:rPr>
              <a:t> </a:t>
            </a:r>
            <a:r>
              <a:rPr lang="en-US" sz="1200">
                <a:solidFill>
                  <a:srgbClr val="000000"/>
                </a:solidFill>
              </a:rPr>
              <a:t>attribute is usually used for server processing.</a:t>
            </a:r>
            <a:endParaRPr sz="1200">
              <a:solidFill>
                <a:srgbClr val="000000"/>
              </a:solidFill>
            </a:endParaRPr>
          </a:p>
          <a:p>
            <a:pPr indent="-241300" lvl="0" marL="342900" rtl="0" algn="l">
              <a:lnSpc>
                <a:spcPct val="90000"/>
              </a:lnSpc>
              <a:spcBef>
                <a:spcPts val="800"/>
              </a:spcBef>
              <a:spcAft>
                <a:spcPts val="0"/>
              </a:spcAft>
              <a:buSzPts val="1200"/>
              <a:buChar char="➢"/>
            </a:pPr>
            <a:r>
              <a:rPr lang="en-US" sz="1200">
                <a:solidFill>
                  <a:srgbClr val="000000"/>
                </a:solidFill>
              </a:rPr>
              <a:t>The </a:t>
            </a:r>
            <a:r>
              <a:rPr b="1" lang="en-US" sz="1200">
                <a:solidFill>
                  <a:srgbClr val="000000"/>
                </a:solidFill>
                <a:latin typeface="Consolas"/>
                <a:ea typeface="Consolas"/>
                <a:cs typeface="Consolas"/>
                <a:sym typeface="Consolas"/>
              </a:rPr>
              <a:t>&lt;label&gt;</a:t>
            </a:r>
            <a:r>
              <a:rPr b="1" lang="en-US" sz="1200">
                <a:solidFill>
                  <a:srgbClr val="000000"/>
                </a:solidFill>
              </a:rPr>
              <a:t> </a:t>
            </a:r>
            <a:r>
              <a:rPr lang="en-US" sz="1200">
                <a:solidFill>
                  <a:srgbClr val="000000"/>
                </a:solidFill>
              </a:rPr>
              <a:t>is useful for assistive technology.</a:t>
            </a:r>
            <a:endParaRPr sz="1200">
              <a:solidFill>
                <a:srgbClr val="000000"/>
              </a:solidFill>
            </a:endParaRPr>
          </a:p>
          <a:p>
            <a:pPr indent="-241300" lvl="0" marL="342900" rtl="0" algn="l">
              <a:lnSpc>
                <a:spcPct val="90000"/>
              </a:lnSpc>
              <a:spcBef>
                <a:spcPts val="800"/>
              </a:spcBef>
              <a:spcAft>
                <a:spcPts val="0"/>
              </a:spcAft>
              <a:buSzPts val="1200"/>
              <a:buChar char="➢"/>
            </a:pPr>
            <a:r>
              <a:rPr lang="en-US" sz="1200">
                <a:solidFill>
                  <a:srgbClr val="000000"/>
                </a:solidFill>
              </a:rPr>
              <a:t>If the </a:t>
            </a:r>
            <a:r>
              <a:rPr b="1" lang="en-US" sz="1200">
                <a:solidFill>
                  <a:srgbClr val="000000"/>
                </a:solidFill>
                <a:latin typeface="Consolas"/>
                <a:ea typeface="Consolas"/>
                <a:cs typeface="Consolas"/>
                <a:sym typeface="Consolas"/>
              </a:rPr>
              <a:t>&lt;input&gt;</a:t>
            </a:r>
            <a:r>
              <a:rPr b="1" lang="en-US" sz="1200">
                <a:solidFill>
                  <a:srgbClr val="000000"/>
                </a:solidFill>
              </a:rPr>
              <a:t> </a:t>
            </a:r>
            <a:r>
              <a:rPr lang="en-US" sz="1200">
                <a:solidFill>
                  <a:srgbClr val="000000"/>
                </a:solidFill>
              </a:rPr>
              <a:t>is nested in the label, you do not need a </a:t>
            </a:r>
            <a:r>
              <a:rPr b="1" lang="en-US" sz="1200">
                <a:solidFill>
                  <a:srgbClr val="000000"/>
                </a:solidFill>
                <a:latin typeface="Consolas"/>
                <a:ea typeface="Consolas"/>
                <a:cs typeface="Consolas"/>
                <a:sym typeface="Consolas"/>
              </a:rPr>
              <a:t>for</a:t>
            </a:r>
            <a:r>
              <a:rPr b="1" lang="en-US" sz="1200">
                <a:solidFill>
                  <a:srgbClr val="000000"/>
                </a:solidFill>
              </a:rPr>
              <a:t> </a:t>
            </a:r>
            <a:r>
              <a:rPr lang="en-US" sz="1200">
                <a:solidFill>
                  <a:srgbClr val="000000"/>
                </a:solidFill>
              </a:rPr>
              <a:t>attribute. You will need a </a:t>
            </a:r>
            <a:r>
              <a:rPr b="1" lang="en-US" sz="1200">
                <a:solidFill>
                  <a:srgbClr val="000000"/>
                </a:solidFill>
                <a:latin typeface="Consolas"/>
                <a:ea typeface="Consolas"/>
                <a:cs typeface="Consolas"/>
                <a:sym typeface="Consolas"/>
              </a:rPr>
              <a:t>for</a:t>
            </a:r>
            <a:r>
              <a:rPr b="1" lang="en-US" sz="1200">
                <a:solidFill>
                  <a:srgbClr val="000000"/>
                </a:solidFill>
              </a:rPr>
              <a:t> </a:t>
            </a:r>
            <a:r>
              <a:rPr lang="en-US" sz="1200">
                <a:solidFill>
                  <a:srgbClr val="000000"/>
                </a:solidFill>
              </a:rPr>
              <a:t>attribute with a matching </a:t>
            </a:r>
            <a:r>
              <a:rPr b="1" lang="en-US" sz="1200">
                <a:solidFill>
                  <a:srgbClr val="000000"/>
                </a:solidFill>
                <a:latin typeface="Consolas"/>
                <a:ea typeface="Consolas"/>
                <a:cs typeface="Consolas"/>
                <a:sym typeface="Consolas"/>
              </a:rPr>
              <a:t>id</a:t>
            </a:r>
            <a:r>
              <a:rPr b="1" lang="en-US" sz="1200">
                <a:solidFill>
                  <a:srgbClr val="000000"/>
                </a:solidFill>
              </a:rPr>
              <a:t> </a:t>
            </a:r>
            <a:r>
              <a:rPr lang="en-US" sz="1200">
                <a:solidFill>
                  <a:srgbClr val="000000"/>
                </a:solidFill>
              </a:rPr>
              <a:t>of the input you are using.</a:t>
            </a:r>
            <a:endParaRPr sz="1200">
              <a:solidFill>
                <a:srgbClr val="000000"/>
              </a:solidFill>
            </a:endParaRPr>
          </a:p>
          <a:p>
            <a:pPr indent="-241300" lvl="0" marL="342900" rtl="0" algn="l">
              <a:lnSpc>
                <a:spcPct val="90000"/>
              </a:lnSpc>
              <a:spcBef>
                <a:spcPts val="800"/>
              </a:spcBef>
              <a:spcAft>
                <a:spcPts val="0"/>
              </a:spcAft>
              <a:buSzPts val="1200"/>
              <a:buChar char="➢"/>
            </a:pPr>
            <a:r>
              <a:rPr lang="en-US" sz="1200">
                <a:solidFill>
                  <a:srgbClr val="000000"/>
                </a:solidFill>
              </a:rPr>
              <a:t>The </a:t>
            </a:r>
            <a:r>
              <a:rPr b="1" lang="en-US" sz="1200">
                <a:solidFill>
                  <a:srgbClr val="000000"/>
                </a:solidFill>
                <a:latin typeface="Consolas"/>
                <a:ea typeface="Consolas"/>
                <a:cs typeface="Consolas"/>
                <a:sym typeface="Consolas"/>
              </a:rPr>
              <a:t>&lt;input&gt;</a:t>
            </a:r>
            <a:r>
              <a:rPr b="1" lang="en-US" sz="1200">
                <a:solidFill>
                  <a:srgbClr val="000000"/>
                </a:solidFill>
              </a:rPr>
              <a:t> </a:t>
            </a:r>
            <a:r>
              <a:rPr lang="en-US" sz="1200">
                <a:solidFill>
                  <a:srgbClr val="000000"/>
                </a:solidFill>
              </a:rPr>
              <a:t>element attribute </a:t>
            </a:r>
            <a:r>
              <a:rPr b="1" lang="en-US" sz="1200">
                <a:solidFill>
                  <a:srgbClr val="000000"/>
                </a:solidFill>
                <a:latin typeface="Consolas"/>
                <a:ea typeface="Consolas"/>
                <a:cs typeface="Consolas"/>
                <a:sym typeface="Consolas"/>
              </a:rPr>
              <a:t>type</a:t>
            </a:r>
            <a:r>
              <a:rPr b="1" lang="en-US" sz="1200">
                <a:solidFill>
                  <a:srgbClr val="000000"/>
                </a:solidFill>
              </a:rPr>
              <a:t> </a:t>
            </a:r>
            <a:r>
              <a:rPr lang="en-US" sz="1200">
                <a:solidFill>
                  <a:srgbClr val="000000"/>
                </a:solidFill>
              </a:rPr>
              <a:t>of </a:t>
            </a:r>
            <a:r>
              <a:rPr b="1" lang="en-US" sz="1200">
                <a:solidFill>
                  <a:srgbClr val="000000"/>
                </a:solidFill>
                <a:latin typeface="Consolas"/>
                <a:ea typeface="Consolas"/>
                <a:cs typeface="Consolas"/>
                <a:sym typeface="Consolas"/>
              </a:rPr>
              <a:t>text</a:t>
            </a:r>
            <a:r>
              <a:rPr b="1" lang="en-US" sz="1200">
                <a:solidFill>
                  <a:srgbClr val="000000"/>
                </a:solidFill>
              </a:rPr>
              <a:t> </a:t>
            </a:r>
            <a:r>
              <a:rPr lang="en-US" sz="1200">
                <a:solidFill>
                  <a:srgbClr val="000000"/>
                </a:solidFill>
              </a:rPr>
              <a:t>is the default value.</a:t>
            </a:r>
            <a:endParaRPr sz="1200">
              <a:solidFill>
                <a:srgbClr val="000000"/>
              </a:solidFill>
            </a:endParaRPr>
          </a:p>
          <a:p>
            <a:pPr indent="-241300" lvl="0" marL="342900" rtl="0" algn="l">
              <a:lnSpc>
                <a:spcPct val="90000"/>
              </a:lnSpc>
              <a:spcBef>
                <a:spcPts val="800"/>
              </a:spcBef>
              <a:spcAft>
                <a:spcPts val="0"/>
              </a:spcAft>
              <a:buSzPts val="1200"/>
              <a:buChar char="➢"/>
            </a:pPr>
            <a:r>
              <a:rPr lang="en-US" sz="1200">
                <a:solidFill>
                  <a:srgbClr val="000000"/>
                </a:solidFill>
              </a:rPr>
              <a:t>The </a:t>
            </a:r>
            <a:r>
              <a:rPr b="1" lang="en-US" sz="1200">
                <a:solidFill>
                  <a:srgbClr val="000000"/>
                </a:solidFill>
                <a:latin typeface="Consolas"/>
                <a:ea typeface="Consolas"/>
                <a:cs typeface="Consolas"/>
                <a:sym typeface="Consolas"/>
              </a:rPr>
              <a:t>&lt;input&gt;</a:t>
            </a:r>
            <a:r>
              <a:rPr b="1" lang="en-US" sz="1200">
                <a:solidFill>
                  <a:srgbClr val="000000"/>
                </a:solidFill>
              </a:rPr>
              <a:t> </a:t>
            </a:r>
            <a:r>
              <a:rPr b="1" lang="en-US" sz="1200">
                <a:solidFill>
                  <a:srgbClr val="000000"/>
                </a:solidFill>
                <a:latin typeface="Consolas"/>
                <a:ea typeface="Consolas"/>
                <a:cs typeface="Consolas"/>
                <a:sym typeface="Consolas"/>
              </a:rPr>
              <a:t>name</a:t>
            </a:r>
            <a:r>
              <a:rPr b="1" lang="en-US" sz="1200">
                <a:solidFill>
                  <a:srgbClr val="000000"/>
                </a:solidFill>
              </a:rPr>
              <a:t> </a:t>
            </a:r>
            <a:r>
              <a:rPr lang="en-US" sz="1200">
                <a:solidFill>
                  <a:srgbClr val="000000"/>
                </a:solidFill>
              </a:rPr>
              <a:t>attribute is used when the form data is submitted as a variable.</a:t>
            </a:r>
            <a:endParaRPr sz="1200">
              <a:solidFill>
                <a:srgbClr val="000000"/>
              </a:solidFill>
            </a:endParaRPr>
          </a:p>
          <a:p>
            <a:pPr indent="-241300" lvl="0" marL="342900" rtl="0" algn="l">
              <a:lnSpc>
                <a:spcPct val="90000"/>
              </a:lnSpc>
              <a:spcBef>
                <a:spcPts val="800"/>
              </a:spcBef>
              <a:spcAft>
                <a:spcPts val="0"/>
              </a:spcAft>
              <a:buSzPts val="1200"/>
              <a:buChar char="➢"/>
            </a:pPr>
            <a:r>
              <a:rPr lang="en-US" sz="1200">
                <a:solidFill>
                  <a:srgbClr val="000000"/>
                </a:solidFill>
              </a:rPr>
              <a:t>The boolean </a:t>
            </a:r>
            <a:r>
              <a:rPr b="1" lang="en-US" sz="1200">
                <a:solidFill>
                  <a:srgbClr val="000000"/>
                </a:solidFill>
                <a:latin typeface="Consolas"/>
                <a:ea typeface="Consolas"/>
                <a:cs typeface="Consolas"/>
                <a:sym typeface="Consolas"/>
              </a:rPr>
              <a:t>required</a:t>
            </a:r>
            <a:r>
              <a:rPr b="1" lang="en-US" sz="1200">
                <a:solidFill>
                  <a:srgbClr val="000000"/>
                </a:solidFill>
              </a:rPr>
              <a:t> </a:t>
            </a:r>
            <a:r>
              <a:rPr lang="en-US" sz="1200">
                <a:solidFill>
                  <a:srgbClr val="000000"/>
                </a:solidFill>
              </a:rPr>
              <a:t>attribute, if present, indicates that the user must specify a value for the input before the owning form can be submitted.</a:t>
            </a:r>
            <a:endParaRPr sz="1200">
              <a:solidFill>
                <a:srgbClr val="000000"/>
              </a:solidFill>
            </a:endParaRPr>
          </a:p>
          <a:p>
            <a:pPr indent="-241300" lvl="0" marL="342900" rtl="0" algn="l">
              <a:lnSpc>
                <a:spcPct val="90000"/>
              </a:lnSpc>
              <a:spcBef>
                <a:spcPts val="800"/>
              </a:spcBef>
              <a:spcAft>
                <a:spcPts val="800"/>
              </a:spcAft>
              <a:buSzPts val="1200"/>
              <a:buChar char="➢"/>
            </a:pPr>
            <a:r>
              <a:rPr lang="en-US" sz="1200">
                <a:solidFill>
                  <a:srgbClr val="000000"/>
                </a:solidFill>
              </a:rPr>
              <a:t>The </a:t>
            </a:r>
            <a:r>
              <a:rPr b="1" lang="en-US" sz="1200">
                <a:solidFill>
                  <a:srgbClr val="000000"/>
                </a:solidFill>
                <a:latin typeface="Consolas"/>
                <a:ea typeface="Consolas"/>
                <a:cs typeface="Consolas"/>
                <a:sym typeface="Consolas"/>
              </a:rPr>
              <a:t>&lt;input&gt;</a:t>
            </a:r>
            <a:r>
              <a:rPr b="1" lang="en-US" sz="1200">
                <a:solidFill>
                  <a:srgbClr val="000000"/>
                </a:solidFill>
              </a:rPr>
              <a:t> </a:t>
            </a:r>
            <a:r>
              <a:rPr b="1" lang="en-US" sz="1200">
                <a:solidFill>
                  <a:srgbClr val="000000"/>
                </a:solidFill>
                <a:latin typeface="Consolas"/>
                <a:ea typeface="Consolas"/>
                <a:cs typeface="Consolas"/>
                <a:sym typeface="Consolas"/>
              </a:rPr>
              <a:t>password</a:t>
            </a:r>
            <a:r>
              <a:rPr b="1" lang="en-US" sz="1200">
                <a:solidFill>
                  <a:srgbClr val="000000"/>
                </a:solidFill>
              </a:rPr>
              <a:t> </a:t>
            </a:r>
            <a:r>
              <a:rPr lang="en-US" sz="1200">
                <a:solidFill>
                  <a:srgbClr val="000000"/>
                </a:solidFill>
              </a:rPr>
              <a:t>attribute is a single-line text field whose value is obscured, and will alert the user if the site is not secure.</a:t>
            </a:r>
            <a:endParaRPr sz="1500"/>
          </a:p>
        </p:txBody>
      </p:sp>
      <p:sp>
        <p:nvSpPr>
          <p:cNvPr id="1262" name="Google Shape;1262;p128"/>
          <p:cNvSpPr txBox="1"/>
          <p:nvPr>
            <p:ph type="title"/>
          </p:nvPr>
        </p:nvSpPr>
        <p:spPr>
          <a:xfrm>
            <a:off x="419562" y="59489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Example: HTML Forms</a:t>
            </a:r>
            <a:endParaRPr/>
          </a:p>
        </p:txBody>
      </p:sp>
      <p:sp>
        <p:nvSpPr>
          <p:cNvPr id="1263" name="Google Shape;1263;p128"/>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264" name="Google Shape;1264;p128"/>
          <p:cNvSpPr txBox="1"/>
          <p:nvPr/>
        </p:nvSpPr>
        <p:spPr>
          <a:xfrm>
            <a:off x="4322100" y="1632441"/>
            <a:ext cx="4714200" cy="16626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form </a:t>
            </a:r>
            <a:r>
              <a:rPr lang="en-US" sz="1000">
                <a:solidFill>
                  <a:srgbClr val="174AD4"/>
                </a:solidFill>
                <a:highlight>
                  <a:srgbClr val="FFFFFF"/>
                </a:highlight>
                <a:latin typeface="Consolas"/>
                <a:ea typeface="Consolas"/>
                <a:cs typeface="Consolas"/>
                <a:sym typeface="Consolas"/>
              </a:rPr>
              <a:t>action</a:t>
            </a:r>
            <a:r>
              <a:rPr lang="en-US" sz="1000">
                <a:solidFill>
                  <a:srgbClr val="067D17"/>
                </a:solidFill>
                <a:highlight>
                  <a:srgbClr val="FFFFFF"/>
                </a:highlight>
                <a:latin typeface="Consolas"/>
                <a:ea typeface="Consolas"/>
                <a:cs typeface="Consolas"/>
                <a:sym typeface="Consolas"/>
              </a:rPr>
              <a:t>="#"</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label</a:t>
            </a:r>
            <a:r>
              <a:rPr lang="en-US" sz="1000">
                <a:solidFill>
                  <a:srgbClr val="0033B3"/>
                </a:solidFill>
                <a:highlight>
                  <a:srgbClr val="FFFFFF"/>
                </a:highlight>
                <a:latin typeface="Consolas"/>
                <a:ea typeface="Consolas"/>
                <a:cs typeface="Consolas"/>
                <a:sym typeface="Consolas"/>
              </a:rPr>
              <a:t> </a:t>
            </a:r>
            <a:r>
              <a:rPr lang="en-US" sz="1000">
                <a:solidFill>
                  <a:srgbClr val="174AD4"/>
                </a:solidFill>
                <a:highlight>
                  <a:srgbClr val="FFFFFF"/>
                </a:highlight>
                <a:latin typeface="Consolas"/>
                <a:ea typeface="Consolas"/>
                <a:cs typeface="Consolas"/>
                <a:sym typeface="Consolas"/>
              </a:rPr>
              <a:t>for</a:t>
            </a:r>
            <a:r>
              <a:rPr lang="en-US" sz="1000">
                <a:solidFill>
                  <a:srgbClr val="067D17"/>
                </a:solidFill>
                <a:highlight>
                  <a:srgbClr val="FFFFFF"/>
                </a:highlight>
                <a:latin typeface="Consolas"/>
                <a:ea typeface="Consolas"/>
                <a:cs typeface="Consolas"/>
                <a:sym typeface="Consolas"/>
              </a:rPr>
              <a:t>="userName"</a:t>
            </a:r>
            <a:r>
              <a:rPr lang="en-US" sz="1000">
                <a:solidFill>
                  <a:srgbClr val="080808"/>
                </a:solidFill>
                <a:highlight>
                  <a:srgbClr val="FFFFFF"/>
                </a:highlight>
                <a:latin typeface="Consolas"/>
                <a:ea typeface="Consolas"/>
                <a:cs typeface="Consolas"/>
                <a:sym typeface="Consolas"/>
              </a:rPr>
              <a:t>&gt;User Name</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input </a:t>
            </a:r>
            <a:r>
              <a:rPr lang="en-US" sz="1000">
                <a:solidFill>
                  <a:srgbClr val="174AD4"/>
                </a:solidFill>
                <a:highlight>
                  <a:srgbClr val="FFFFFF"/>
                </a:highlight>
                <a:latin typeface="Consolas"/>
                <a:ea typeface="Consolas"/>
                <a:cs typeface="Consolas"/>
                <a:sym typeface="Consolas"/>
              </a:rPr>
              <a:t>type</a:t>
            </a:r>
            <a:r>
              <a:rPr lang="en-US" sz="1000">
                <a:solidFill>
                  <a:srgbClr val="067D17"/>
                </a:solidFill>
                <a:highlight>
                  <a:srgbClr val="FFFFFF"/>
                </a:highlight>
                <a:latin typeface="Consolas"/>
                <a:ea typeface="Consolas"/>
                <a:cs typeface="Consolas"/>
                <a:sym typeface="Consolas"/>
              </a:rPr>
              <a:t>="text" </a:t>
            </a:r>
            <a:r>
              <a:rPr lang="en-US" sz="1000">
                <a:solidFill>
                  <a:srgbClr val="174AD4"/>
                </a:solidFill>
                <a:highlight>
                  <a:srgbClr val="FFFFFF"/>
                </a:highlight>
                <a:latin typeface="Consolas"/>
                <a:ea typeface="Consolas"/>
                <a:cs typeface="Consolas"/>
                <a:sym typeface="Consolas"/>
              </a:rPr>
              <a:t>name</a:t>
            </a:r>
            <a:r>
              <a:rPr lang="en-US" sz="1000">
                <a:solidFill>
                  <a:srgbClr val="067D17"/>
                </a:solidFill>
                <a:highlight>
                  <a:srgbClr val="FFFFFF"/>
                </a:highlight>
                <a:latin typeface="Consolas"/>
                <a:ea typeface="Consolas"/>
                <a:cs typeface="Consolas"/>
                <a:sym typeface="Consolas"/>
              </a:rPr>
              <a:t>="userName" </a:t>
            </a:r>
            <a:r>
              <a:rPr lang="en-US" sz="1000">
                <a:solidFill>
                  <a:srgbClr val="174AD4"/>
                </a:solidFill>
                <a:highlight>
                  <a:srgbClr val="FFFFFF"/>
                </a:highlight>
                <a:latin typeface="Consolas"/>
                <a:ea typeface="Consolas"/>
                <a:cs typeface="Consolas"/>
                <a:sym typeface="Consolas"/>
              </a:rPr>
              <a:t>id</a:t>
            </a:r>
            <a:r>
              <a:rPr lang="en-US" sz="1000">
                <a:solidFill>
                  <a:srgbClr val="067D17"/>
                </a:solidFill>
                <a:highlight>
                  <a:srgbClr val="FFFFFF"/>
                </a:highlight>
                <a:latin typeface="Consolas"/>
                <a:ea typeface="Consolas"/>
                <a:cs typeface="Consolas"/>
                <a:sym typeface="Consolas"/>
              </a:rPr>
              <a:t>="UserName" </a:t>
            </a:r>
            <a:r>
              <a:rPr lang="en-US" sz="1000">
                <a:solidFill>
                  <a:srgbClr val="174AD4"/>
                </a:solidFill>
                <a:highlight>
                  <a:srgbClr val="FFFFFF"/>
                </a:highlight>
                <a:latin typeface="Consolas"/>
                <a:ea typeface="Consolas"/>
                <a:cs typeface="Consolas"/>
                <a:sym typeface="Consolas"/>
              </a:rPr>
              <a:t>required </a:t>
            </a:r>
            <a:r>
              <a:rPr lang="en-US" sz="1000">
                <a:solidFill>
                  <a:schemeClr val="accent2"/>
                </a:solidFill>
                <a:highlight>
                  <a:srgbClr val="FFFFFF"/>
                </a:highlight>
                <a:latin typeface="Consolas"/>
                <a:ea typeface="Consolas"/>
                <a:cs typeface="Consolas"/>
                <a:sym typeface="Consolas"/>
              </a:rPr>
              <a:t>/</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label</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br</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label</a:t>
            </a:r>
            <a:r>
              <a:rPr lang="en-US" sz="1000">
                <a:solidFill>
                  <a:srgbClr val="0033B3"/>
                </a:solidFill>
                <a:highlight>
                  <a:srgbClr val="FFFFFF"/>
                </a:highlight>
                <a:latin typeface="Consolas"/>
                <a:ea typeface="Consolas"/>
                <a:cs typeface="Consolas"/>
                <a:sym typeface="Consolas"/>
              </a:rPr>
              <a:t> </a:t>
            </a:r>
            <a:r>
              <a:rPr lang="en-US" sz="1000">
                <a:solidFill>
                  <a:srgbClr val="174AD4"/>
                </a:solidFill>
                <a:highlight>
                  <a:srgbClr val="FFFFFF"/>
                </a:highlight>
                <a:latin typeface="Consolas"/>
                <a:ea typeface="Consolas"/>
                <a:cs typeface="Consolas"/>
                <a:sym typeface="Consolas"/>
              </a:rPr>
              <a:t>for</a:t>
            </a:r>
            <a:r>
              <a:rPr lang="en-US" sz="1000">
                <a:solidFill>
                  <a:srgbClr val="067D17"/>
                </a:solidFill>
                <a:highlight>
                  <a:srgbClr val="FFFFFF"/>
                </a:highlight>
                <a:latin typeface="Consolas"/>
                <a:ea typeface="Consolas"/>
                <a:cs typeface="Consolas"/>
                <a:sym typeface="Consolas"/>
              </a:rPr>
              <a:t>="password"</a:t>
            </a:r>
            <a:r>
              <a:rPr lang="en-US" sz="1000">
                <a:solidFill>
                  <a:srgbClr val="080808"/>
                </a:solidFill>
                <a:highlight>
                  <a:srgbClr val="FFFFFF"/>
                </a:highlight>
                <a:latin typeface="Consolas"/>
                <a:ea typeface="Consolas"/>
                <a:cs typeface="Consolas"/>
                <a:sym typeface="Consolas"/>
              </a:rPr>
              <a:t>&gt;Password</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input </a:t>
            </a:r>
            <a:r>
              <a:rPr lang="en-US" sz="1000">
                <a:solidFill>
                  <a:srgbClr val="174AD4"/>
                </a:solidFill>
                <a:highlight>
                  <a:srgbClr val="FFFFFF"/>
                </a:highlight>
                <a:latin typeface="Consolas"/>
                <a:ea typeface="Consolas"/>
                <a:cs typeface="Consolas"/>
                <a:sym typeface="Consolas"/>
              </a:rPr>
              <a:t>type</a:t>
            </a:r>
            <a:r>
              <a:rPr lang="en-US" sz="1000">
                <a:solidFill>
                  <a:srgbClr val="067D17"/>
                </a:solidFill>
                <a:highlight>
                  <a:srgbClr val="FFFFFF"/>
                </a:highlight>
                <a:latin typeface="Consolas"/>
                <a:ea typeface="Consolas"/>
                <a:cs typeface="Consolas"/>
                <a:sym typeface="Consolas"/>
              </a:rPr>
              <a:t>="password" </a:t>
            </a:r>
            <a:r>
              <a:rPr lang="en-US" sz="1000">
                <a:solidFill>
                  <a:srgbClr val="174AD4"/>
                </a:solidFill>
                <a:highlight>
                  <a:srgbClr val="FFFFFF"/>
                </a:highlight>
                <a:latin typeface="Consolas"/>
                <a:ea typeface="Consolas"/>
                <a:cs typeface="Consolas"/>
                <a:sym typeface="Consolas"/>
              </a:rPr>
              <a:t>name</a:t>
            </a:r>
            <a:r>
              <a:rPr lang="en-US" sz="1000">
                <a:solidFill>
                  <a:srgbClr val="067D17"/>
                </a:solidFill>
                <a:highlight>
                  <a:srgbClr val="FFFFFF"/>
                </a:highlight>
                <a:latin typeface="Consolas"/>
                <a:ea typeface="Consolas"/>
                <a:cs typeface="Consolas"/>
                <a:sym typeface="Consolas"/>
              </a:rPr>
              <a:t>="password" </a:t>
            </a:r>
            <a:r>
              <a:rPr lang="en-US" sz="1000">
                <a:solidFill>
                  <a:srgbClr val="174AD4"/>
                </a:solidFill>
                <a:highlight>
                  <a:srgbClr val="FFFFFF"/>
                </a:highlight>
                <a:latin typeface="Consolas"/>
                <a:ea typeface="Consolas"/>
                <a:cs typeface="Consolas"/>
                <a:sym typeface="Consolas"/>
              </a:rPr>
              <a:t>id</a:t>
            </a:r>
            <a:r>
              <a:rPr lang="en-US" sz="1000">
                <a:solidFill>
                  <a:srgbClr val="067D17"/>
                </a:solidFill>
                <a:highlight>
                  <a:srgbClr val="FFFFFF"/>
                </a:highlight>
                <a:latin typeface="Consolas"/>
                <a:ea typeface="Consolas"/>
                <a:cs typeface="Consolas"/>
                <a:sym typeface="Consolas"/>
              </a:rPr>
              <a:t>="password" </a:t>
            </a:r>
            <a:r>
              <a:rPr lang="en-US" sz="1000">
                <a:solidFill>
                  <a:schemeClr val="accent2"/>
                </a:solidFill>
                <a:highlight>
                  <a:srgbClr val="FFFFFF"/>
                </a:highlight>
                <a:latin typeface="Consolas"/>
                <a:ea typeface="Consolas"/>
                <a:cs typeface="Consolas"/>
                <a:sym typeface="Consolas"/>
              </a:rPr>
              <a:t>/</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label</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form</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urier New"/>
              <a:ea typeface="Courier New"/>
              <a:cs typeface="Courier New"/>
              <a:sym typeface="Courier New"/>
            </a:endParaRPr>
          </a:p>
        </p:txBody>
      </p:sp>
      <p:sp>
        <p:nvSpPr>
          <p:cNvPr id="1265" name="Google Shape;1265;p128"/>
          <p:cNvSpPr txBox="1"/>
          <p:nvPr/>
        </p:nvSpPr>
        <p:spPr>
          <a:xfrm>
            <a:off x="4322100" y="3358313"/>
            <a:ext cx="4714200" cy="9081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label</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   &lt;</a:t>
            </a:r>
            <a:r>
              <a:rPr lang="en-US" sz="1000">
                <a:solidFill>
                  <a:srgbClr val="0033B3"/>
                </a:solidFill>
                <a:highlight>
                  <a:srgbClr val="FFFFFF"/>
                </a:highlight>
                <a:latin typeface="Consolas"/>
                <a:ea typeface="Consolas"/>
                <a:cs typeface="Consolas"/>
                <a:sym typeface="Consolas"/>
              </a:rPr>
              <a:t>input </a:t>
            </a:r>
            <a:r>
              <a:rPr lang="en-US" sz="1000">
                <a:solidFill>
                  <a:srgbClr val="174AD4"/>
                </a:solidFill>
                <a:highlight>
                  <a:srgbClr val="FFFFFF"/>
                </a:highlight>
                <a:latin typeface="Consolas"/>
                <a:ea typeface="Consolas"/>
                <a:cs typeface="Consolas"/>
                <a:sym typeface="Consolas"/>
              </a:rPr>
              <a:t>type</a:t>
            </a:r>
            <a:r>
              <a:rPr lang="en-US" sz="1000">
                <a:solidFill>
                  <a:srgbClr val="067D17"/>
                </a:solidFill>
                <a:highlight>
                  <a:srgbClr val="FFFFFF"/>
                </a:highlight>
                <a:latin typeface="Consolas"/>
                <a:ea typeface="Consolas"/>
                <a:cs typeface="Consolas"/>
                <a:sym typeface="Consolas"/>
              </a:rPr>
              <a:t>="text"</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label</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label </a:t>
            </a:r>
            <a:r>
              <a:rPr lang="en-US" sz="1000">
                <a:solidFill>
                  <a:srgbClr val="174AD4"/>
                </a:solidFill>
                <a:highlight>
                  <a:srgbClr val="FFFFFF"/>
                </a:highlight>
                <a:latin typeface="Consolas"/>
                <a:ea typeface="Consolas"/>
                <a:cs typeface="Consolas"/>
                <a:sym typeface="Consolas"/>
              </a:rPr>
              <a:t>for</a:t>
            </a:r>
            <a:r>
              <a:rPr lang="en-US" sz="1000">
                <a:solidFill>
                  <a:srgbClr val="067D17"/>
                </a:solidFill>
                <a:highlight>
                  <a:srgbClr val="FFFFFF"/>
                </a:highlight>
                <a:latin typeface="Consolas"/>
                <a:ea typeface="Consolas"/>
                <a:cs typeface="Consolas"/>
                <a:sym typeface="Consolas"/>
              </a:rPr>
              <a:t>="fullName"</a:t>
            </a:r>
            <a:r>
              <a:rPr lang="en-US" sz="1000">
                <a:solidFill>
                  <a:srgbClr val="080808"/>
                </a:solidFill>
                <a:highlight>
                  <a:srgbClr val="FFFFFF"/>
                </a:highlight>
                <a:latin typeface="Consolas"/>
                <a:ea typeface="Consolas"/>
                <a:cs typeface="Consolas"/>
                <a:sym typeface="Consolas"/>
              </a:rPr>
              <a:t>&gt;Full Name&lt;/</a:t>
            </a:r>
            <a:r>
              <a:rPr lang="en-US" sz="1000">
                <a:solidFill>
                  <a:srgbClr val="0033B3"/>
                </a:solidFill>
                <a:highlight>
                  <a:srgbClr val="FFFFFF"/>
                </a:highlight>
                <a:latin typeface="Consolas"/>
                <a:ea typeface="Consolas"/>
                <a:cs typeface="Consolas"/>
                <a:sym typeface="Consolas"/>
              </a:rPr>
              <a:t>label</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000">
                <a:solidFill>
                  <a:srgbClr val="080808"/>
                </a:solidFill>
                <a:highlight>
                  <a:srgbClr val="FFFFFF"/>
                </a:highlight>
                <a:latin typeface="Consolas"/>
                <a:ea typeface="Consolas"/>
                <a:cs typeface="Consolas"/>
                <a:sym typeface="Consolas"/>
              </a:rPr>
              <a:t>&lt;</a:t>
            </a:r>
            <a:r>
              <a:rPr lang="en-US" sz="1000">
                <a:solidFill>
                  <a:srgbClr val="0033B3"/>
                </a:solidFill>
                <a:highlight>
                  <a:srgbClr val="FFFFFF"/>
                </a:highlight>
                <a:latin typeface="Consolas"/>
                <a:ea typeface="Consolas"/>
                <a:cs typeface="Consolas"/>
                <a:sym typeface="Consolas"/>
              </a:rPr>
              <a:t>input </a:t>
            </a:r>
            <a:r>
              <a:rPr lang="en-US" sz="1000">
                <a:solidFill>
                  <a:srgbClr val="174AD4"/>
                </a:solidFill>
                <a:highlight>
                  <a:srgbClr val="FFFFFF"/>
                </a:highlight>
                <a:latin typeface="Consolas"/>
                <a:ea typeface="Consolas"/>
                <a:cs typeface="Consolas"/>
                <a:sym typeface="Consolas"/>
              </a:rPr>
              <a:t>id</a:t>
            </a:r>
            <a:r>
              <a:rPr lang="en-US" sz="1000">
                <a:solidFill>
                  <a:srgbClr val="067D17"/>
                </a:solidFill>
                <a:highlight>
                  <a:srgbClr val="FFFFFF"/>
                </a:highlight>
                <a:latin typeface="Consolas"/>
                <a:ea typeface="Consolas"/>
                <a:cs typeface="Consolas"/>
                <a:sym typeface="Consolas"/>
              </a:rPr>
              <a:t>="fullName" </a:t>
            </a:r>
            <a:r>
              <a:rPr lang="en-US" sz="1000">
                <a:solidFill>
                  <a:srgbClr val="174AD4"/>
                </a:solidFill>
                <a:highlight>
                  <a:srgbClr val="FFFFFF"/>
                </a:highlight>
                <a:latin typeface="Consolas"/>
                <a:ea typeface="Consolas"/>
                <a:cs typeface="Consolas"/>
                <a:sym typeface="Consolas"/>
              </a:rPr>
              <a:t>type</a:t>
            </a:r>
            <a:r>
              <a:rPr lang="en-US" sz="1000">
                <a:solidFill>
                  <a:srgbClr val="067D17"/>
                </a:solidFill>
                <a:highlight>
                  <a:srgbClr val="FFFFFF"/>
                </a:highlight>
                <a:latin typeface="Consolas"/>
                <a:ea typeface="Consolas"/>
                <a:cs typeface="Consolas"/>
                <a:sym typeface="Consolas"/>
              </a:rPr>
              <a:t>="text" </a:t>
            </a:r>
            <a:r>
              <a:rPr lang="en-US" sz="1000">
                <a:solidFill>
                  <a:srgbClr val="174AD4"/>
                </a:solidFill>
                <a:highlight>
                  <a:srgbClr val="FFFFFF"/>
                </a:highlight>
                <a:latin typeface="Consolas"/>
                <a:ea typeface="Consolas"/>
                <a:cs typeface="Consolas"/>
                <a:sym typeface="Consolas"/>
              </a:rPr>
              <a:t>name</a:t>
            </a:r>
            <a:r>
              <a:rPr lang="en-US" sz="1000">
                <a:solidFill>
                  <a:srgbClr val="067D17"/>
                </a:solidFill>
                <a:highlight>
                  <a:srgbClr val="FFFFFF"/>
                </a:highlight>
                <a:latin typeface="Consolas"/>
                <a:ea typeface="Consolas"/>
                <a:cs typeface="Consolas"/>
                <a:sym typeface="Consolas"/>
              </a:rPr>
              <a:t>="name"</a:t>
            </a:r>
            <a:r>
              <a:rPr lang="en-US" sz="1000">
                <a:solidFill>
                  <a:srgbClr val="080808"/>
                </a:solidFill>
                <a:highlight>
                  <a:srgbClr val="FFFFFF"/>
                </a:highlight>
                <a:latin typeface="Consolas"/>
                <a:ea typeface="Consolas"/>
                <a:cs typeface="Consolas"/>
                <a:sym typeface="Consolas"/>
              </a:rPr>
              <a:t>&gt;</a:t>
            </a:r>
            <a:endParaRPr sz="100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2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Example: HTML Forms (continued)</a:t>
            </a:r>
            <a:endParaRPr/>
          </a:p>
        </p:txBody>
      </p:sp>
      <p:sp>
        <p:nvSpPr>
          <p:cNvPr id="1272" name="Google Shape;1272;p129"/>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1273" name="Google Shape;1273;p129"/>
          <p:cNvSpPr txBox="1"/>
          <p:nvPr/>
        </p:nvSpPr>
        <p:spPr>
          <a:xfrm>
            <a:off x="504038" y="1294763"/>
            <a:ext cx="3668100" cy="3247800"/>
          </a:xfrm>
          <a:prstGeom prst="rect">
            <a:avLst/>
          </a:prstGeom>
          <a:noFill/>
          <a:ln>
            <a:noFill/>
          </a:ln>
        </p:spPr>
        <p:txBody>
          <a:bodyPr anchorCtr="0" anchor="t" bIns="68575" lIns="68575" spcFirstLastPara="1" rIns="68575" wrap="square" tIns="68575">
            <a:spAutoFit/>
          </a:bodyPr>
          <a:lstStyle/>
          <a:p>
            <a:pPr indent="-247650" lvl="0" marL="342900" rtl="0" algn="l">
              <a:spcBef>
                <a:spcPts val="0"/>
              </a:spcBef>
              <a:spcAft>
                <a:spcPts val="0"/>
              </a:spcAft>
              <a:buClr>
                <a:schemeClr val="accent4"/>
              </a:buClr>
              <a:buSzPts val="1300"/>
              <a:buChar char="➢"/>
            </a:pPr>
            <a:r>
              <a:rPr lang="en-US" sz="1300"/>
              <a:t>The </a:t>
            </a:r>
            <a:r>
              <a:rPr b="1" lang="en-US" sz="1300">
                <a:latin typeface="Consolas"/>
                <a:ea typeface="Consolas"/>
                <a:cs typeface="Consolas"/>
                <a:sym typeface="Consolas"/>
              </a:rPr>
              <a:t>&lt;fieldset&gt;</a:t>
            </a:r>
            <a:r>
              <a:rPr lang="en-US" sz="1300"/>
              <a:t> HTML element is used to group several controls, as well as labels (</a:t>
            </a:r>
            <a:r>
              <a:rPr b="1" lang="en-US" sz="1300">
                <a:latin typeface="Consolas"/>
                <a:ea typeface="Consolas"/>
                <a:cs typeface="Consolas"/>
                <a:sym typeface="Consolas"/>
              </a:rPr>
              <a:t>&lt;label&gt;</a:t>
            </a:r>
            <a:r>
              <a:rPr lang="en-US" sz="1300"/>
              <a:t>) within a web form.</a:t>
            </a:r>
            <a:endParaRPr sz="1300"/>
          </a:p>
          <a:p>
            <a:pPr indent="-247650" lvl="0" marL="342900" rtl="0" algn="l">
              <a:spcBef>
                <a:spcPts val="800"/>
              </a:spcBef>
              <a:spcAft>
                <a:spcPts val="0"/>
              </a:spcAft>
              <a:buClr>
                <a:schemeClr val="accent4"/>
              </a:buClr>
              <a:buSzPts val="1300"/>
              <a:buChar char="➢"/>
            </a:pPr>
            <a:r>
              <a:rPr lang="en-US" sz="1300"/>
              <a:t>The </a:t>
            </a:r>
            <a:r>
              <a:rPr b="1" lang="en-US" sz="1300">
                <a:latin typeface="Consolas"/>
                <a:ea typeface="Consolas"/>
                <a:cs typeface="Consolas"/>
                <a:sym typeface="Consolas"/>
              </a:rPr>
              <a:t>&lt;legend&gt;</a:t>
            </a:r>
            <a:r>
              <a:rPr lang="en-US" sz="1300"/>
              <a:t> HTML element represents a caption for the content of its parent.</a:t>
            </a:r>
            <a:endParaRPr sz="1300"/>
          </a:p>
          <a:p>
            <a:pPr indent="-247650" lvl="0" marL="342900" rtl="0" algn="l">
              <a:spcBef>
                <a:spcPts val="800"/>
              </a:spcBef>
              <a:spcAft>
                <a:spcPts val="0"/>
              </a:spcAft>
              <a:buClr>
                <a:schemeClr val="accent4"/>
              </a:buClr>
              <a:buSzPts val="1300"/>
              <a:buChar char="➢"/>
            </a:pPr>
            <a:r>
              <a:rPr lang="en-US" sz="1300"/>
              <a:t>The </a:t>
            </a:r>
            <a:r>
              <a:rPr b="1" lang="en-US" sz="1300">
                <a:latin typeface="Consolas"/>
                <a:ea typeface="Consolas"/>
                <a:cs typeface="Consolas"/>
                <a:sym typeface="Consolas"/>
              </a:rPr>
              <a:t>&lt;input&gt; checkbox</a:t>
            </a:r>
            <a:r>
              <a:rPr lang="en-US" sz="1300"/>
              <a:t> attribute is rendered by default as boxes that are checked (ticked) when activated.</a:t>
            </a:r>
            <a:endParaRPr sz="1300"/>
          </a:p>
          <a:p>
            <a:pPr indent="-241300" lvl="0" marL="342900" rtl="0" algn="l">
              <a:spcBef>
                <a:spcPts val="800"/>
              </a:spcBef>
              <a:spcAft>
                <a:spcPts val="800"/>
              </a:spcAft>
              <a:buClr>
                <a:schemeClr val="accent4"/>
              </a:buClr>
              <a:buSzPts val="1200"/>
              <a:buChar char="➢"/>
            </a:pPr>
            <a:r>
              <a:rPr lang="en-US" sz="1300"/>
              <a:t>The </a:t>
            </a:r>
            <a:r>
              <a:rPr b="1" lang="en-US" sz="1300">
                <a:latin typeface="Consolas"/>
                <a:ea typeface="Consolas"/>
                <a:cs typeface="Consolas"/>
                <a:sym typeface="Consolas"/>
              </a:rPr>
              <a:t>&lt;input&gt; radio</a:t>
            </a:r>
            <a:r>
              <a:rPr lang="en-US" sz="1300"/>
              <a:t> attribute creates radio buttons. Radio buttons are typically rendered as small circles, which are filled or highlighted when selected. Only one radio button in a given group can be selected at the same time.</a:t>
            </a:r>
            <a:endParaRPr sz="1200"/>
          </a:p>
        </p:txBody>
      </p:sp>
      <p:sp>
        <p:nvSpPr>
          <p:cNvPr id="1274" name="Google Shape;1274;p129"/>
          <p:cNvSpPr txBox="1"/>
          <p:nvPr/>
        </p:nvSpPr>
        <p:spPr>
          <a:xfrm>
            <a:off x="4322100" y="1294763"/>
            <a:ext cx="4714200" cy="18009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&lt;</a:t>
            </a:r>
            <a:r>
              <a:rPr lang="en-US" sz="900">
                <a:solidFill>
                  <a:srgbClr val="0033B3"/>
                </a:solidFill>
                <a:highlight>
                  <a:schemeClr val="lt1"/>
                </a:highlight>
                <a:latin typeface="Consolas"/>
                <a:ea typeface="Consolas"/>
                <a:cs typeface="Consolas"/>
                <a:sym typeface="Consolas"/>
              </a:rPr>
              <a:t>fieldset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legend</a:t>
            </a:r>
            <a:r>
              <a:rPr lang="en-US" sz="900">
                <a:solidFill>
                  <a:srgbClr val="080808"/>
                </a:solidFill>
                <a:highlight>
                  <a:schemeClr val="lt1"/>
                </a:highlight>
                <a:latin typeface="Consolas"/>
                <a:ea typeface="Consolas"/>
                <a:cs typeface="Consolas"/>
                <a:sym typeface="Consolas"/>
              </a:rPr>
              <a:t>&gt;Checkboxes&lt;/</a:t>
            </a:r>
            <a:r>
              <a:rPr lang="en-US" sz="900">
                <a:solidFill>
                  <a:srgbClr val="0033B3"/>
                </a:solidFill>
                <a:highlight>
                  <a:schemeClr val="lt1"/>
                </a:highlight>
                <a:latin typeface="Consolas"/>
                <a:ea typeface="Consolas"/>
                <a:cs typeface="Consolas"/>
                <a:sym typeface="Consolas"/>
              </a:rPr>
              <a:t>legend</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 </a:t>
            </a:r>
            <a:r>
              <a:rPr lang="en-US" sz="900">
                <a:solidFill>
                  <a:srgbClr val="174AD4"/>
                </a:solidFill>
                <a:highlight>
                  <a:schemeClr val="lt1"/>
                </a:highlight>
                <a:latin typeface="Consolas"/>
                <a:ea typeface="Consolas"/>
                <a:cs typeface="Consolas"/>
                <a:sym typeface="Consolas"/>
              </a:rPr>
              <a:t>for</a:t>
            </a:r>
            <a:r>
              <a:rPr lang="en-US" sz="900">
                <a:solidFill>
                  <a:srgbClr val="067D17"/>
                </a:solidFill>
                <a:highlight>
                  <a:schemeClr val="lt1"/>
                </a:highlight>
                <a:latin typeface="Consolas"/>
                <a:ea typeface="Consolas"/>
                <a:cs typeface="Consolas"/>
                <a:sym typeface="Consolas"/>
              </a:rPr>
              <a:t>="checkbox"</a:t>
            </a:r>
            <a:r>
              <a:rPr lang="en-US" sz="900">
                <a:solidFill>
                  <a:srgbClr val="080808"/>
                </a:solidFill>
                <a:highlight>
                  <a:schemeClr val="lt1"/>
                </a:highlight>
                <a:latin typeface="Consolas"/>
                <a:ea typeface="Consolas"/>
                <a:cs typeface="Consolas"/>
                <a:sym typeface="Consolas"/>
              </a:rPr>
              <a:t>&gt;Checkbox1</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="checkbox"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="checkbox"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="checkbox" </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 </a:t>
            </a:r>
            <a:r>
              <a:rPr lang="en-US" sz="900">
                <a:solidFill>
                  <a:srgbClr val="174AD4"/>
                </a:solidFill>
                <a:highlight>
                  <a:schemeClr val="lt1"/>
                </a:highlight>
                <a:latin typeface="Consolas"/>
                <a:ea typeface="Consolas"/>
                <a:cs typeface="Consolas"/>
                <a:sym typeface="Consolas"/>
              </a:rPr>
              <a:t>for</a:t>
            </a:r>
            <a:r>
              <a:rPr lang="en-US" sz="900">
                <a:solidFill>
                  <a:srgbClr val="067D17"/>
                </a:solidFill>
                <a:highlight>
                  <a:schemeClr val="lt1"/>
                </a:highlight>
                <a:latin typeface="Consolas"/>
                <a:ea typeface="Consolas"/>
                <a:cs typeface="Consolas"/>
                <a:sym typeface="Consolas"/>
              </a:rPr>
              <a:t>="checkbox2"</a:t>
            </a:r>
            <a:r>
              <a:rPr lang="en-US" sz="900">
                <a:solidFill>
                  <a:srgbClr val="080808"/>
                </a:solidFill>
                <a:highlight>
                  <a:schemeClr val="lt1"/>
                </a:highlight>
                <a:latin typeface="Consolas"/>
                <a:ea typeface="Consolas"/>
                <a:cs typeface="Consolas"/>
                <a:sym typeface="Consolas"/>
              </a:rPr>
              <a:t>&gt;Checkbox2</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="checkbox"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="checkbox2"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="checkbox2" </a:t>
            </a:r>
            <a:r>
              <a:rPr lang="en-US" sz="900">
                <a:solidFill>
                  <a:schemeClr val="accent2"/>
                </a:solidFill>
                <a:highlight>
                  <a:schemeClr val="lt1"/>
                </a:highlight>
                <a:latin typeface="Consolas"/>
                <a:ea typeface="Consolas"/>
                <a:cs typeface="Consolas"/>
                <a:sym typeface="Consolas"/>
              </a:rPr>
              <a: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 </a:t>
            </a:r>
            <a:r>
              <a:rPr lang="en-US" sz="900">
                <a:solidFill>
                  <a:srgbClr val="174AD4"/>
                </a:solidFill>
                <a:highlight>
                  <a:schemeClr val="lt1"/>
                </a:highlight>
                <a:latin typeface="Consolas"/>
                <a:ea typeface="Consolas"/>
                <a:cs typeface="Consolas"/>
                <a:sym typeface="Consolas"/>
              </a:rPr>
              <a:t>for</a:t>
            </a:r>
            <a:r>
              <a:rPr lang="en-US" sz="900">
                <a:solidFill>
                  <a:srgbClr val="067D17"/>
                </a:solidFill>
                <a:highlight>
                  <a:schemeClr val="lt1"/>
                </a:highlight>
                <a:latin typeface="Consolas"/>
                <a:ea typeface="Consolas"/>
                <a:cs typeface="Consolas"/>
                <a:sym typeface="Consolas"/>
              </a:rPr>
              <a:t>="checkbox3"</a:t>
            </a:r>
            <a:r>
              <a:rPr lang="en-US" sz="900">
                <a:solidFill>
                  <a:srgbClr val="080808"/>
                </a:solidFill>
                <a:highlight>
                  <a:schemeClr val="lt1"/>
                </a:highlight>
                <a:latin typeface="Consolas"/>
                <a:ea typeface="Consolas"/>
                <a:cs typeface="Consolas"/>
                <a:sym typeface="Consolas"/>
              </a:rPr>
              <a:t>&gt;Checkbox3</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="checkbox"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="checkbox3"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="checkbox3" </a:t>
            </a:r>
            <a:r>
              <a:rPr lang="en-US" sz="900">
                <a:solidFill>
                  <a:schemeClr val="accent2"/>
                </a:solidFill>
                <a:highlight>
                  <a:schemeClr val="lt1"/>
                </a:highlight>
                <a:latin typeface="Consolas"/>
                <a:ea typeface="Consolas"/>
                <a:cs typeface="Consolas"/>
                <a:sym typeface="Consolas"/>
              </a:rPr>
              <a: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800"/>
              <a:buFont typeface="Arial"/>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&lt;/</a:t>
            </a:r>
            <a:r>
              <a:rPr lang="en-US" sz="900">
                <a:solidFill>
                  <a:srgbClr val="0033B3"/>
                </a:solidFill>
                <a:highlight>
                  <a:schemeClr val="lt1"/>
                </a:highlight>
                <a:latin typeface="Consolas"/>
                <a:ea typeface="Consolas"/>
                <a:cs typeface="Consolas"/>
                <a:sym typeface="Consolas"/>
              </a:rPr>
              <a:t>fieldset</a:t>
            </a:r>
            <a:r>
              <a:rPr lang="en-US" sz="900">
                <a:solidFill>
                  <a:srgbClr val="080808"/>
                </a:solidFill>
                <a:highlight>
                  <a:schemeClr val="lt1"/>
                </a:highlight>
                <a:latin typeface="Consolas"/>
                <a:ea typeface="Consolas"/>
                <a:cs typeface="Consolas"/>
                <a:sym typeface="Consolas"/>
              </a:rPr>
              <a:t>&gt;</a:t>
            </a:r>
            <a:endParaRPr sz="800">
              <a:solidFill>
                <a:srgbClr val="080808"/>
              </a:solidFill>
              <a:highlight>
                <a:srgbClr val="FFFFFF"/>
              </a:highlight>
              <a:latin typeface="Courier New"/>
              <a:ea typeface="Courier New"/>
              <a:cs typeface="Courier New"/>
              <a:sym typeface="Courier New"/>
            </a:endParaRPr>
          </a:p>
        </p:txBody>
      </p:sp>
      <p:sp>
        <p:nvSpPr>
          <p:cNvPr id="1275" name="Google Shape;1275;p129"/>
          <p:cNvSpPr txBox="1"/>
          <p:nvPr/>
        </p:nvSpPr>
        <p:spPr>
          <a:xfrm>
            <a:off x="4322100" y="3129844"/>
            <a:ext cx="4714200" cy="18009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&lt;</a:t>
            </a:r>
            <a:r>
              <a:rPr lang="en-US" sz="900">
                <a:solidFill>
                  <a:srgbClr val="0033B3"/>
                </a:solidFill>
                <a:highlight>
                  <a:schemeClr val="lt1"/>
                </a:highlight>
                <a:latin typeface="Consolas"/>
                <a:ea typeface="Consolas"/>
                <a:cs typeface="Consolas"/>
                <a:sym typeface="Consolas"/>
              </a:rPr>
              <a:t>fieldset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legend</a:t>
            </a:r>
            <a:r>
              <a:rPr lang="en-US" sz="900">
                <a:solidFill>
                  <a:srgbClr val="080808"/>
                </a:solidFill>
                <a:highlight>
                  <a:schemeClr val="lt1"/>
                </a:highlight>
                <a:latin typeface="Consolas"/>
                <a:ea typeface="Consolas"/>
                <a:cs typeface="Consolas"/>
                <a:sym typeface="Consolas"/>
              </a:rPr>
              <a:t>&gt;Radio Buttons&lt;/</a:t>
            </a:r>
            <a:r>
              <a:rPr lang="en-US" sz="900">
                <a:solidFill>
                  <a:srgbClr val="0033B3"/>
                </a:solidFill>
                <a:highlight>
                  <a:schemeClr val="lt1"/>
                </a:highlight>
                <a:latin typeface="Consolas"/>
                <a:ea typeface="Consolas"/>
                <a:cs typeface="Consolas"/>
                <a:sym typeface="Consolas"/>
              </a:rPr>
              <a:t>legend</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&gt;Radio1</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="radio1" </a:t>
            </a:r>
            <a:r>
              <a:rPr lang="en-US" sz="900">
                <a:solidFill>
                  <a:schemeClr val="accent2"/>
                </a:solidFill>
                <a:highlight>
                  <a:schemeClr val="lt1"/>
                </a:highlight>
                <a:latin typeface="Consolas"/>
                <a:ea typeface="Consolas"/>
                <a:cs typeface="Consolas"/>
                <a:sym typeface="Consolas"/>
              </a:rPr>
              <a: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&gt;&lt;</a:t>
            </a:r>
            <a:r>
              <a:rPr lang="en-US" sz="900">
                <a:solidFill>
                  <a:srgbClr val="0033B3"/>
                </a:solidFill>
                <a:highlight>
                  <a:schemeClr val="lt1"/>
                </a:highlight>
                <a:latin typeface="Consolas"/>
                <a:ea typeface="Consolas"/>
                <a:cs typeface="Consolas"/>
                <a:sym typeface="Consolas"/>
              </a:rPr>
              <a:t>br</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&gt;Radio2</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="radio2" </a:t>
            </a:r>
            <a:r>
              <a:rPr lang="en-US" sz="900">
                <a:solidFill>
                  <a:schemeClr val="accent2"/>
                </a:solidFill>
                <a:highlight>
                  <a:schemeClr val="lt1"/>
                </a:highlight>
                <a:latin typeface="Consolas"/>
                <a:ea typeface="Consolas"/>
                <a:cs typeface="Consolas"/>
                <a:sym typeface="Consolas"/>
              </a:rPr>
              <a: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&gt;&lt;</a:t>
            </a:r>
            <a:r>
              <a:rPr lang="en-US" sz="900">
                <a:solidFill>
                  <a:srgbClr val="0033B3"/>
                </a:solidFill>
                <a:highlight>
                  <a:schemeClr val="lt1"/>
                </a:highlight>
                <a:latin typeface="Consolas"/>
                <a:ea typeface="Consolas"/>
                <a:cs typeface="Consolas"/>
                <a:sym typeface="Consolas"/>
              </a:rPr>
              <a:t>br</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&gt;Radio3</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input </a:t>
            </a:r>
            <a:r>
              <a:rPr lang="en-US" sz="900">
                <a:solidFill>
                  <a:srgbClr val="174AD4"/>
                </a:solidFill>
                <a:highlight>
                  <a:schemeClr val="lt1"/>
                </a:highlight>
                <a:latin typeface="Consolas"/>
                <a:ea typeface="Consolas"/>
                <a:cs typeface="Consolas"/>
                <a:sym typeface="Consolas"/>
              </a:rPr>
              <a:t>type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name</a:t>
            </a:r>
            <a:r>
              <a:rPr lang="en-US" sz="900">
                <a:solidFill>
                  <a:srgbClr val="067D17"/>
                </a:solidFill>
                <a:highlight>
                  <a:schemeClr val="lt1"/>
                </a:highlight>
                <a:latin typeface="Consolas"/>
                <a:ea typeface="Consolas"/>
                <a:cs typeface="Consolas"/>
                <a:sym typeface="Consolas"/>
              </a:rPr>
              <a:t>="radio" </a:t>
            </a:r>
            <a:r>
              <a:rPr lang="en-US" sz="900">
                <a:solidFill>
                  <a:srgbClr val="174AD4"/>
                </a:solidFill>
                <a:highlight>
                  <a:schemeClr val="lt1"/>
                </a:highlight>
                <a:latin typeface="Consolas"/>
                <a:ea typeface="Consolas"/>
                <a:cs typeface="Consolas"/>
                <a:sym typeface="Consolas"/>
              </a:rPr>
              <a:t>id</a:t>
            </a:r>
            <a:r>
              <a:rPr lang="en-US" sz="900">
                <a:solidFill>
                  <a:srgbClr val="067D17"/>
                </a:solidFill>
                <a:highlight>
                  <a:schemeClr val="lt1"/>
                </a:highlight>
                <a:latin typeface="Consolas"/>
                <a:ea typeface="Consolas"/>
                <a:cs typeface="Consolas"/>
                <a:sym typeface="Consolas"/>
              </a:rPr>
              <a:t>="radio3" </a:t>
            </a:r>
            <a:r>
              <a:rPr lang="en-US" sz="900">
                <a:solidFill>
                  <a:schemeClr val="accent2"/>
                </a:solidFill>
                <a:highlight>
                  <a:schemeClr val="lt1"/>
                </a:highlight>
                <a:latin typeface="Consolas"/>
                <a:ea typeface="Consolas"/>
                <a:cs typeface="Consolas"/>
                <a:sym typeface="Consolas"/>
              </a:rPr>
              <a:t>/</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   &lt;/</a:t>
            </a:r>
            <a:r>
              <a:rPr lang="en-US" sz="900">
                <a:solidFill>
                  <a:srgbClr val="0033B3"/>
                </a:solidFill>
                <a:highlight>
                  <a:schemeClr val="lt1"/>
                </a:highlight>
                <a:latin typeface="Consolas"/>
                <a:ea typeface="Consolas"/>
                <a:cs typeface="Consolas"/>
                <a:sym typeface="Consolas"/>
              </a:rPr>
              <a:t>label</a:t>
            </a:r>
            <a:r>
              <a:rPr lang="en-US" sz="900">
                <a:solidFill>
                  <a:srgbClr val="080808"/>
                </a:solidFill>
                <a:highlight>
                  <a:schemeClr val="lt1"/>
                </a:highlight>
                <a:latin typeface="Consolas"/>
                <a:ea typeface="Consolas"/>
                <a:cs typeface="Consolas"/>
                <a:sym typeface="Consolas"/>
              </a:rPr>
              <a:t>&gt;</a:t>
            </a:r>
            <a:endParaRPr sz="900">
              <a:solidFill>
                <a:srgbClr val="080808"/>
              </a:solidFill>
              <a:highlight>
                <a:schemeClr val="lt1"/>
              </a:highlight>
              <a:latin typeface="Consolas"/>
              <a:ea typeface="Consolas"/>
              <a:cs typeface="Consolas"/>
              <a:sym typeface="Consolas"/>
            </a:endParaRPr>
          </a:p>
          <a:p>
            <a:pPr indent="0" lvl="0" marL="0" rtl="0" algn="l">
              <a:spcBef>
                <a:spcPts val="0"/>
              </a:spcBef>
              <a:spcAft>
                <a:spcPts val="0"/>
              </a:spcAft>
              <a:buNone/>
            </a:pPr>
            <a:r>
              <a:rPr lang="en-US" sz="900">
                <a:solidFill>
                  <a:srgbClr val="080808"/>
                </a:solidFill>
                <a:highlight>
                  <a:schemeClr val="lt1"/>
                </a:highlight>
                <a:latin typeface="Consolas"/>
                <a:ea typeface="Consolas"/>
                <a:cs typeface="Consolas"/>
                <a:sym typeface="Consolas"/>
              </a:rPr>
              <a:t>&lt;/</a:t>
            </a:r>
            <a:r>
              <a:rPr lang="en-US" sz="900">
                <a:solidFill>
                  <a:srgbClr val="0033B3"/>
                </a:solidFill>
                <a:highlight>
                  <a:schemeClr val="lt1"/>
                </a:highlight>
                <a:latin typeface="Consolas"/>
                <a:ea typeface="Consolas"/>
                <a:cs typeface="Consolas"/>
                <a:sym typeface="Consolas"/>
              </a:rPr>
              <a:t>fieldset</a:t>
            </a:r>
            <a:r>
              <a:rPr lang="en-US" sz="900">
                <a:solidFill>
                  <a:srgbClr val="080808"/>
                </a:solidFill>
                <a:highlight>
                  <a:schemeClr val="lt1"/>
                </a:highlight>
                <a:latin typeface="Consolas"/>
                <a:ea typeface="Consolas"/>
                <a:cs typeface="Consolas"/>
                <a:sym typeface="Consolas"/>
              </a:rPr>
              <a:t>&gt;</a:t>
            </a:r>
            <a:endParaRPr sz="9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30"/>
          <p:cNvSpPr txBox="1"/>
          <p:nvPr/>
        </p:nvSpPr>
        <p:spPr>
          <a:xfrm>
            <a:off x="617438" y="1227581"/>
            <a:ext cx="8116800" cy="3694200"/>
          </a:xfrm>
          <a:prstGeom prst="rect">
            <a:avLst/>
          </a:prstGeom>
          <a:noFill/>
          <a:ln cap="flat" cmpd="sng" w="9525">
            <a:solidFill>
              <a:srgbClr val="000000"/>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&lt;</a:t>
            </a:r>
            <a:r>
              <a:rPr lang="en-US" sz="1100">
                <a:solidFill>
                  <a:srgbClr val="0033B3"/>
                </a:solidFill>
                <a:highlight>
                  <a:srgbClr val="FFFFFF"/>
                </a:highlight>
                <a:latin typeface="Consolas"/>
                <a:ea typeface="Consolas"/>
                <a:cs typeface="Consolas"/>
                <a:sym typeface="Consolas"/>
              </a:rPr>
              <a:t>form </a:t>
            </a:r>
            <a:r>
              <a:rPr lang="en-US" sz="1100">
                <a:solidFill>
                  <a:srgbClr val="174AD4"/>
                </a:solidFill>
                <a:highlight>
                  <a:srgbClr val="FFFFFF"/>
                </a:highlight>
                <a:latin typeface="Consolas"/>
                <a:ea typeface="Consolas"/>
                <a:cs typeface="Consolas"/>
                <a:sym typeface="Consolas"/>
              </a:rPr>
              <a:t>action</a:t>
            </a:r>
            <a:r>
              <a:rPr lang="en-US" sz="1100">
                <a:solidFill>
                  <a:srgbClr val="067D17"/>
                </a:solidFill>
                <a:highlight>
                  <a:srgbClr val="FFFFFF"/>
                </a:highlight>
                <a:latin typeface="Consolas"/>
                <a:ea typeface="Consolas"/>
                <a:cs typeface="Consolas"/>
                <a:sym typeface="Consolas"/>
              </a:rPr>
              <a:t>="#"</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="UserName"</a:t>
            </a:r>
            <a:r>
              <a:rPr lang="en-US" sz="1100">
                <a:solidFill>
                  <a:srgbClr val="080808"/>
                </a:solidFill>
                <a:highlight>
                  <a:srgbClr val="FFFFFF"/>
                </a:highlight>
                <a:latin typeface="Consolas"/>
                <a:ea typeface="Consolas"/>
                <a:cs typeface="Consolas"/>
                <a:sym typeface="Consolas"/>
              </a:rPr>
              <a:t>&gt;User Name&lt;/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="text"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="userName"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="UserName" </a:t>
            </a:r>
            <a:r>
              <a:rPr lang="en-US" sz="1100">
                <a:solidFill>
                  <a:srgbClr val="174AD4"/>
                </a:solidFill>
                <a:highlight>
                  <a:srgbClr val="FFFFFF"/>
                </a:highlight>
                <a:latin typeface="Consolas"/>
                <a:ea typeface="Consolas"/>
                <a:cs typeface="Consolas"/>
                <a:sym typeface="Consolas"/>
              </a:rPr>
              <a:t>required</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br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="password"</a:t>
            </a:r>
            <a:r>
              <a:rPr lang="en-US" sz="1100">
                <a:solidFill>
                  <a:srgbClr val="080808"/>
                </a:solidFill>
                <a:highlight>
                  <a:srgbClr val="FFFFFF"/>
                </a:highlight>
                <a:latin typeface="Consolas"/>
                <a:ea typeface="Consolas"/>
                <a:cs typeface="Consolas"/>
                <a:sym typeface="Consolas"/>
              </a:rPr>
              <a:t>&gt;Password&lt;/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="password"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="password"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="password"</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br</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br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fieldset</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legend</a:t>
            </a:r>
            <a:r>
              <a:rPr lang="en-US" sz="1100">
                <a:solidFill>
                  <a:srgbClr val="080808"/>
                </a:solidFill>
                <a:highlight>
                  <a:srgbClr val="FFFFFF"/>
                </a:highlight>
                <a:latin typeface="Consolas"/>
                <a:ea typeface="Consolas"/>
                <a:cs typeface="Consolas"/>
                <a:sym typeface="Consolas"/>
              </a:rPr>
              <a:t>&gt;Checkboxes&lt;/</a:t>
            </a:r>
            <a:r>
              <a:rPr lang="en-US" sz="1100">
                <a:solidFill>
                  <a:srgbClr val="0033B3"/>
                </a:solidFill>
                <a:highlight>
                  <a:srgbClr val="FFFFFF"/>
                </a:highlight>
                <a:latin typeface="Consolas"/>
                <a:ea typeface="Consolas"/>
                <a:cs typeface="Consolas"/>
                <a:sym typeface="Consolas"/>
              </a:rPr>
              <a:t>legend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="checkbox"</a:t>
            </a:r>
            <a:r>
              <a:rPr lang="en-US" sz="1100">
                <a:solidFill>
                  <a:srgbClr val="080808"/>
                </a:solidFill>
                <a:highlight>
                  <a:srgbClr val="FFFFFF"/>
                </a:highlight>
                <a:latin typeface="Consolas"/>
                <a:ea typeface="Consolas"/>
                <a:cs typeface="Consolas"/>
                <a:sym typeface="Consolas"/>
              </a:rPr>
              <a:t>&gt;Checkbox1&lt;/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="checkbox"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="checkbox"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="checkbox"</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="checkbox2"</a:t>
            </a:r>
            <a:r>
              <a:rPr lang="en-US" sz="1100">
                <a:solidFill>
                  <a:srgbClr val="080808"/>
                </a:solidFill>
                <a:highlight>
                  <a:srgbClr val="FFFFFF"/>
                </a:highlight>
                <a:latin typeface="Consolas"/>
                <a:ea typeface="Consolas"/>
                <a:cs typeface="Consolas"/>
                <a:sym typeface="Consolas"/>
              </a:rPr>
              <a:t>&gt;Checkbox2&lt;/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="checkbox"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="checkbox2"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="checkbox2"</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="checkbox3"</a:t>
            </a:r>
            <a:r>
              <a:rPr lang="en-US" sz="1100">
                <a:solidFill>
                  <a:srgbClr val="080808"/>
                </a:solidFill>
                <a:highlight>
                  <a:srgbClr val="FFFFFF"/>
                </a:highlight>
                <a:latin typeface="Consolas"/>
                <a:ea typeface="Consolas"/>
                <a:cs typeface="Consolas"/>
                <a:sym typeface="Consolas"/>
              </a:rPr>
              <a:t>&gt;Checkbox3&lt;/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="checkbox"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="checkbox3"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="checkbox3"</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fieldset</a:t>
            </a:r>
            <a:r>
              <a:rPr lang="en-US" sz="1100">
                <a:solidFill>
                  <a:srgbClr val="080808"/>
                </a:solidFill>
                <a:highlight>
                  <a:srgbClr val="FFFFFF"/>
                </a:highlight>
                <a:latin typeface="Consolas"/>
                <a:ea typeface="Consolas"/>
                <a:cs typeface="Consolas"/>
                <a:sym typeface="Consolas"/>
              </a:rPr>
              <a:t>&gt;&lt;</a:t>
            </a:r>
            <a:r>
              <a:rPr lang="en-US" sz="1100">
                <a:solidFill>
                  <a:srgbClr val="0033B3"/>
                </a:solidFill>
                <a:highlight>
                  <a:srgbClr val="FFFFFF"/>
                </a:highlight>
                <a:latin typeface="Consolas"/>
                <a:ea typeface="Consolas"/>
                <a:cs typeface="Consolas"/>
                <a:sym typeface="Consolas"/>
              </a:rPr>
              <a:t>br</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fieldset</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legend</a:t>
            </a:r>
            <a:r>
              <a:rPr lang="en-US" sz="1100">
                <a:solidFill>
                  <a:srgbClr val="080808"/>
                </a:solidFill>
                <a:highlight>
                  <a:srgbClr val="FFFFFF"/>
                </a:highlight>
                <a:latin typeface="Consolas"/>
                <a:ea typeface="Consolas"/>
                <a:cs typeface="Consolas"/>
                <a:sym typeface="Consolas"/>
              </a:rPr>
              <a:t>&gt;Radio Buttons&lt;/</a:t>
            </a:r>
            <a:r>
              <a:rPr lang="en-US" sz="1100">
                <a:solidFill>
                  <a:srgbClr val="0033B3"/>
                </a:solidFill>
                <a:highlight>
                  <a:srgbClr val="FFFFFF"/>
                </a:highlight>
                <a:latin typeface="Consolas"/>
                <a:ea typeface="Consolas"/>
                <a:cs typeface="Consolas"/>
                <a:sym typeface="Consolas"/>
              </a:rPr>
              <a:t>legend</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="radio1"</a:t>
            </a:r>
            <a:r>
              <a:rPr lang="en-US" sz="1100">
                <a:solidFill>
                  <a:srgbClr val="080808"/>
                </a:solidFill>
                <a:highlight>
                  <a:srgbClr val="FFFFFF"/>
                </a:highlight>
                <a:latin typeface="Consolas"/>
                <a:ea typeface="Consolas"/>
                <a:cs typeface="Consolas"/>
                <a:sym typeface="Consolas"/>
              </a:rPr>
              <a:t>&gt;radio1&lt;/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="radio1"</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="radio2"</a:t>
            </a:r>
            <a:r>
              <a:rPr lang="en-US" sz="1100">
                <a:solidFill>
                  <a:srgbClr val="080808"/>
                </a:solidFill>
                <a:highlight>
                  <a:srgbClr val="FFFFFF"/>
                </a:highlight>
                <a:latin typeface="Consolas"/>
                <a:ea typeface="Consolas"/>
                <a:cs typeface="Consolas"/>
                <a:sym typeface="Consolas"/>
              </a:rPr>
              <a:t>&gt;radio2&lt;/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="radio2"</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label </a:t>
            </a:r>
            <a:r>
              <a:rPr lang="en-US" sz="1100">
                <a:solidFill>
                  <a:srgbClr val="174AD4"/>
                </a:solidFill>
                <a:highlight>
                  <a:srgbClr val="FFFFFF"/>
                </a:highlight>
                <a:latin typeface="Consolas"/>
                <a:ea typeface="Consolas"/>
                <a:cs typeface="Consolas"/>
                <a:sym typeface="Consolas"/>
              </a:rPr>
              <a:t>for</a:t>
            </a:r>
            <a:r>
              <a:rPr lang="en-US" sz="1100">
                <a:solidFill>
                  <a:srgbClr val="067D17"/>
                </a:solidFill>
                <a:highlight>
                  <a:srgbClr val="FFFFFF"/>
                </a:highlight>
                <a:latin typeface="Consolas"/>
                <a:ea typeface="Consolas"/>
                <a:cs typeface="Consolas"/>
                <a:sym typeface="Consolas"/>
              </a:rPr>
              <a:t>="radio3"</a:t>
            </a:r>
            <a:r>
              <a:rPr lang="en-US" sz="1100">
                <a:solidFill>
                  <a:srgbClr val="080808"/>
                </a:solidFill>
                <a:highlight>
                  <a:srgbClr val="FFFFFF"/>
                </a:highlight>
                <a:latin typeface="Consolas"/>
                <a:ea typeface="Consolas"/>
                <a:cs typeface="Consolas"/>
                <a:sym typeface="Consolas"/>
              </a:rPr>
              <a:t>&gt;radio3&lt;/</a:t>
            </a:r>
            <a:r>
              <a:rPr lang="en-US" sz="1100">
                <a:solidFill>
                  <a:srgbClr val="0033B3"/>
                </a:solidFill>
                <a:highlight>
                  <a:srgbClr val="FFFFFF"/>
                </a:highlight>
                <a:latin typeface="Consolas"/>
                <a:ea typeface="Consolas"/>
                <a:cs typeface="Consolas"/>
                <a:sym typeface="Consolas"/>
              </a:rPr>
              <a:t>label</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input </a:t>
            </a:r>
            <a:r>
              <a:rPr lang="en-US" sz="1100">
                <a:solidFill>
                  <a:srgbClr val="174AD4"/>
                </a:solidFill>
                <a:highlight>
                  <a:srgbClr val="FFFFFF"/>
                </a:highlight>
                <a:latin typeface="Consolas"/>
                <a:ea typeface="Consolas"/>
                <a:cs typeface="Consolas"/>
                <a:sym typeface="Consolas"/>
              </a:rPr>
              <a:t>type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name</a:t>
            </a:r>
            <a:r>
              <a:rPr lang="en-US" sz="1100">
                <a:solidFill>
                  <a:srgbClr val="067D17"/>
                </a:solidFill>
                <a:highlight>
                  <a:srgbClr val="FFFFFF"/>
                </a:highlight>
                <a:latin typeface="Consolas"/>
                <a:ea typeface="Consolas"/>
                <a:cs typeface="Consolas"/>
                <a:sym typeface="Consolas"/>
              </a:rPr>
              <a:t>="radio" </a:t>
            </a:r>
            <a:r>
              <a:rPr lang="en-US" sz="1100">
                <a:solidFill>
                  <a:srgbClr val="174AD4"/>
                </a:solidFill>
                <a:highlight>
                  <a:srgbClr val="FFFFFF"/>
                </a:highlight>
                <a:latin typeface="Consolas"/>
                <a:ea typeface="Consolas"/>
                <a:cs typeface="Consolas"/>
                <a:sym typeface="Consolas"/>
              </a:rPr>
              <a:t>id</a:t>
            </a:r>
            <a:r>
              <a:rPr lang="en-US" sz="1100">
                <a:solidFill>
                  <a:srgbClr val="067D17"/>
                </a:solidFill>
                <a:highlight>
                  <a:srgbClr val="FFFFFF"/>
                </a:highlight>
                <a:latin typeface="Consolas"/>
                <a:ea typeface="Consolas"/>
                <a:cs typeface="Consolas"/>
                <a:sym typeface="Consolas"/>
              </a:rPr>
              <a:t>="radio3"</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&lt;/</a:t>
            </a:r>
            <a:r>
              <a:rPr lang="en-US" sz="1100">
                <a:solidFill>
                  <a:srgbClr val="0033B3"/>
                </a:solidFill>
                <a:highlight>
                  <a:srgbClr val="FFFFFF"/>
                </a:highlight>
                <a:latin typeface="Consolas"/>
                <a:ea typeface="Consolas"/>
                <a:cs typeface="Consolas"/>
                <a:sym typeface="Consolas"/>
              </a:rPr>
              <a:t>fieldset</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&lt;/</a:t>
            </a:r>
            <a:r>
              <a:rPr lang="en-US" sz="1100">
                <a:solidFill>
                  <a:srgbClr val="0033B3"/>
                </a:solidFill>
                <a:highlight>
                  <a:srgbClr val="FFFFFF"/>
                </a:highlight>
                <a:latin typeface="Consolas"/>
                <a:ea typeface="Consolas"/>
                <a:cs typeface="Consolas"/>
                <a:sym typeface="Consolas"/>
              </a:rPr>
              <a:t>form</a:t>
            </a:r>
            <a:r>
              <a:rPr lang="en-US" sz="1100">
                <a:solidFill>
                  <a:srgbClr val="080808"/>
                </a:solidFill>
                <a:highlight>
                  <a:srgbClr val="FFFFFF"/>
                </a:highlight>
                <a:latin typeface="Consolas"/>
                <a:ea typeface="Consolas"/>
                <a:cs typeface="Consolas"/>
                <a:sym typeface="Consolas"/>
              </a:rPr>
              <a:t>&gt;</a:t>
            </a:r>
            <a:endParaRPr sz="1100">
              <a:solidFill>
                <a:srgbClr val="080808"/>
              </a:solidFill>
              <a:highlight>
                <a:srgbClr val="FFFFFF"/>
              </a:highlight>
              <a:latin typeface="Consolas"/>
              <a:ea typeface="Consolas"/>
              <a:cs typeface="Consolas"/>
              <a:sym typeface="Consolas"/>
            </a:endParaRPr>
          </a:p>
        </p:txBody>
      </p:sp>
      <p:sp>
        <p:nvSpPr>
          <p:cNvPr id="1282" name="Google Shape;1282;p130"/>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Example: </a:t>
            </a:r>
            <a:r>
              <a:rPr lang="en-US"/>
              <a:t>Complete</a:t>
            </a:r>
            <a:r>
              <a:rPr lang="en-US"/>
              <a:t> </a:t>
            </a:r>
            <a:r>
              <a:rPr lang="en-US"/>
              <a:t>HTML Form (continued)</a:t>
            </a:r>
            <a:endParaRPr/>
          </a:p>
        </p:txBody>
      </p:sp>
      <p:sp>
        <p:nvSpPr>
          <p:cNvPr id="1283" name="Google Shape;1283;p130"/>
          <p:cNvSpPr txBox="1"/>
          <p:nvPr/>
        </p:nvSpPr>
        <p:spPr>
          <a:xfrm>
            <a:off x="5234438" y="4615481"/>
            <a:ext cx="3499800" cy="3063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None/>
            </a:pPr>
            <a:r>
              <a:rPr b="1" i="0" lang="en-US" sz="1000" u="sng" cap="none" strike="noStrike">
                <a:solidFill>
                  <a:schemeClr val="hlink"/>
                </a:solidFill>
                <a:highlight>
                  <a:srgbClr val="FFFFFF"/>
                </a:highlight>
                <a:hlinkClick r:id="rId3"/>
              </a:rPr>
              <a:t>For </a:t>
            </a:r>
            <a:r>
              <a:rPr b="1" lang="en-US" sz="1000" u="sng">
                <a:solidFill>
                  <a:schemeClr val="hlink"/>
                </a:solidFill>
                <a:highlight>
                  <a:srgbClr val="FFFFFF"/>
                </a:highlight>
                <a:hlinkClick r:id="rId4"/>
              </a:rPr>
              <a:t>a reference on</a:t>
            </a:r>
            <a:r>
              <a:rPr b="1" i="0" lang="en-US" sz="1000" u="sng" cap="none" strike="noStrike">
                <a:solidFill>
                  <a:schemeClr val="hlink"/>
                </a:solidFill>
                <a:highlight>
                  <a:srgbClr val="FFFFFF"/>
                </a:highlight>
                <a:hlinkClick r:id="rId5"/>
              </a:rPr>
              <a:t> attributes for input fields, </a:t>
            </a:r>
            <a:r>
              <a:rPr b="1" lang="en-US" sz="1000" u="sng">
                <a:solidFill>
                  <a:schemeClr val="hlink"/>
                </a:solidFill>
                <a:highlight>
                  <a:srgbClr val="FFFFFF"/>
                </a:highlight>
                <a:hlinkClick r:id="rId6"/>
              </a:rPr>
              <a:t>click here.</a:t>
            </a:r>
            <a:endParaRPr b="1" i="0" sz="1000" u="none" cap="none" strike="noStrike">
              <a:solidFill>
                <a:srgbClr val="3C78D8"/>
              </a:solidFill>
              <a:highlight>
                <a:srgbClr val="FFFFFF"/>
              </a:highlight>
            </a:endParaRPr>
          </a:p>
          <a:p>
            <a:pPr indent="0" lvl="0" marL="0" marR="0" rtl="0" algn="r">
              <a:lnSpc>
                <a:spcPct val="100000"/>
              </a:lnSpc>
              <a:spcBef>
                <a:spcPts val="1800"/>
              </a:spcBef>
              <a:spcAft>
                <a:spcPts val="1800"/>
              </a:spcAft>
              <a:buClr>
                <a:srgbClr val="000000"/>
              </a:buClr>
              <a:buSzPts val="1400"/>
              <a:buFont typeface="Arial"/>
              <a:buNone/>
            </a:pPr>
            <a:r>
              <a:t/>
            </a:r>
            <a:endParaRPr b="1" i="0" sz="1000" u="none" cap="none" strike="noStrike">
              <a:solidFill>
                <a:srgbClr val="000000"/>
              </a:solidFill>
              <a:highlight>
                <a:srgbClr val="FFFFFF"/>
              </a:highlight>
              <a:latin typeface="Century Gothic"/>
              <a:ea typeface="Century Gothic"/>
              <a:cs typeface="Century Gothic"/>
              <a:sym typeface="Century Gothic"/>
            </a:endParaRPr>
          </a:p>
        </p:txBody>
      </p:sp>
      <p:sp>
        <p:nvSpPr>
          <p:cNvPr id="1284" name="Google Shape;1284;p130"/>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13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Dropdown Menus in HTML Forms</a:t>
            </a:r>
            <a:endParaRPr/>
          </a:p>
        </p:txBody>
      </p:sp>
      <p:sp>
        <p:nvSpPr>
          <p:cNvPr id="1291" name="Google Shape;1291;p131"/>
          <p:cNvSpPr txBox="1"/>
          <p:nvPr>
            <p:ph idx="1" type="body"/>
          </p:nvPr>
        </p:nvSpPr>
        <p:spPr>
          <a:xfrm>
            <a:off x="523875" y="1290600"/>
            <a:ext cx="3786000" cy="3395400"/>
          </a:xfrm>
          <a:prstGeom prst="rect">
            <a:avLst/>
          </a:prstGeom>
          <a:ln>
            <a:noFill/>
          </a:ln>
        </p:spPr>
        <p:txBody>
          <a:bodyPr anchorCtr="0" anchor="t" bIns="68575" lIns="68575" spcFirstLastPara="1" rIns="68575" wrap="square" tIns="68575">
            <a:normAutofit/>
          </a:bodyPr>
          <a:lstStyle/>
          <a:p>
            <a:pPr indent="0" lvl="0" marL="0" rtl="0" algn="l">
              <a:spcBef>
                <a:spcPts val="0"/>
              </a:spcBef>
              <a:spcAft>
                <a:spcPts val="0"/>
              </a:spcAft>
              <a:buNone/>
            </a:pPr>
            <a:r>
              <a:rPr lang="en-US" sz="1300">
                <a:solidFill>
                  <a:srgbClr val="000000"/>
                </a:solidFill>
              </a:rPr>
              <a:t>A dropdown menu allows users to select from a list of </a:t>
            </a:r>
            <a:r>
              <a:rPr lang="en-US" sz="1300">
                <a:solidFill>
                  <a:srgbClr val="000000"/>
                </a:solidFill>
              </a:rPr>
              <a:t>predefined</a:t>
            </a:r>
            <a:r>
              <a:rPr lang="en-US" sz="1300">
                <a:solidFill>
                  <a:srgbClr val="000000"/>
                </a:solidFill>
              </a:rPr>
              <a:t> values when </a:t>
            </a:r>
            <a:r>
              <a:rPr lang="en-US" sz="1300">
                <a:solidFill>
                  <a:srgbClr val="000000"/>
                </a:solidFill>
              </a:rPr>
              <a:t>inputting</a:t>
            </a:r>
            <a:r>
              <a:rPr lang="en-US" sz="1300">
                <a:solidFill>
                  <a:srgbClr val="000000"/>
                </a:solidFill>
              </a:rPr>
              <a:t> data into a form.</a:t>
            </a:r>
            <a:endParaRPr sz="1300">
              <a:solidFill>
                <a:srgbClr val="000000"/>
              </a:solidFill>
            </a:endParaRPr>
          </a:p>
          <a:p>
            <a:pPr indent="-247650" lvl="0" marL="342900" rtl="0" algn="l">
              <a:spcBef>
                <a:spcPts val="800"/>
              </a:spcBef>
              <a:spcAft>
                <a:spcPts val="0"/>
              </a:spcAft>
              <a:buClr>
                <a:schemeClr val="accent4"/>
              </a:buClr>
              <a:buSzPts val="1300"/>
              <a:buChar char="➢"/>
            </a:pPr>
            <a:r>
              <a:rPr lang="en-US" sz="1300">
                <a:solidFill>
                  <a:srgbClr val="000000"/>
                </a:solidFill>
              </a:rPr>
              <a:t>The</a:t>
            </a:r>
            <a:r>
              <a:rPr lang="en-US" sz="1300">
                <a:solidFill>
                  <a:srgbClr val="000000"/>
                </a:solidFill>
                <a:latin typeface="Verdana"/>
                <a:ea typeface="Verdana"/>
                <a:cs typeface="Verdana"/>
                <a:sym typeface="Verdana"/>
              </a:rPr>
              <a:t> </a:t>
            </a:r>
            <a:r>
              <a:rPr b="1" lang="en-US" sz="1300">
                <a:solidFill>
                  <a:schemeClr val="accent2"/>
                </a:solidFill>
                <a:latin typeface="Consolas"/>
                <a:ea typeface="Consolas"/>
                <a:cs typeface="Consolas"/>
                <a:sym typeface="Consolas"/>
              </a:rPr>
              <a:t>&lt;select&gt;</a:t>
            </a:r>
            <a:r>
              <a:rPr lang="en-US" sz="1300">
                <a:solidFill>
                  <a:srgbClr val="000000"/>
                </a:solidFill>
                <a:latin typeface="Verdana"/>
                <a:ea typeface="Verdana"/>
                <a:cs typeface="Verdana"/>
                <a:sym typeface="Verdana"/>
              </a:rPr>
              <a:t> </a:t>
            </a:r>
            <a:r>
              <a:rPr lang="en-US" sz="1300">
                <a:solidFill>
                  <a:srgbClr val="000000"/>
                </a:solidFill>
              </a:rPr>
              <a:t>element defines a drop-down list.</a:t>
            </a:r>
            <a:endParaRPr sz="1300">
              <a:solidFill>
                <a:srgbClr val="000000"/>
              </a:solidFill>
            </a:endParaRPr>
          </a:p>
          <a:p>
            <a:pPr indent="-247650" lvl="0" marL="342900" rtl="0" algn="l">
              <a:lnSpc>
                <a:spcPct val="115000"/>
              </a:lnSpc>
              <a:spcBef>
                <a:spcPts val="800"/>
              </a:spcBef>
              <a:spcAft>
                <a:spcPts val="0"/>
              </a:spcAft>
              <a:buClr>
                <a:schemeClr val="accent4"/>
              </a:buClr>
              <a:buSzPts val="1300"/>
              <a:buChar char="➢"/>
            </a:pPr>
            <a:r>
              <a:rPr lang="en-US" sz="1300">
                <a:solidFill>
                  <a:srgbClr val="000000"/>
                </a:solidFill>
              </a:rPr>
              <a:t>The</a:t>
            </a:r>
            <a:r>
              <a:rPr lang="en-US" sz="1300">
                <a:solidFill>
                  <a:srgbClr val="000000"/>
                </a:solidFill>
                <a:latin typeface="Verdana"/>
                <a:ea typeface="Verdana"/>
                <a:cs typeface="Verdana"/>
                <a:sym typeface="Verdana"/>
              </a:rPr>
              <a:t> </a:t>
            </a:r>
            <a:r>
              <a:rPr b="1" lang="en-US" sz="1300">
                <a:solidFill>
                  <a:schemeClr val="accent2"/>
                </a:solidFill>
                <a:latin typeface="Consolas"/>
                <a:ea typeface="Consolas"/>
                <a:cs typeface="Consolas"/>
                <a:sym typeface="Consolas"/>
              </a:rPr>
              <a:t>&lt;option&gt;</a:t>
            </a:r>
            <a:r>
              <a:rPr lang="en-US" sz="1300">
                <a:solidFill>
                  <a:srgbClr val="000000"/>
                </a:solidFill>
              </a:rPr>
              <a:t> elements defines an option that can be selected.</a:t>
            </a:r>
            <a:endParaRPr sz="1300">
              <a:solidFill>
                <a:srgbClr val="000000"/>
              </a:solidFill>
            </a:endParaRPr>
          </a:p>
          <a:p>
            <a:pPr indent="-247650" lvl="0" marL="342900" rtl="0" algn="l">
              <a:lnSpc>
                <a:spcPct val="115000"/>
              </a:lnSpc>
              <a:spcBef>
                <a:spcPts val="800"/>
              </a:spcBef>
              <a:spcAft>
                <a:spcPts val="0"/>
              </a:spcAft>
              <a:buClr>
                <a:schemeClr val="accent4"/>
              </a:buClr>
              <a:buSzPts val="1300"/>
              <a:buChar char="➢"/>
            </a:pPr>
            <a:r>
              <a:rPr lang="en-US" sz="1300">
                <a:solidFill>
                  <a:srgbClr val="000000"/>
                </a:solidFill>
              </a:rPr>
              <a:t>By default, the first item in the drop-down list is selected.</a:t>
            </a:r>
            <a:endParaRPr sz="1300">
              <a:solidFill>
                <a:srgbClr val="000000"/>
              </a:solidFill>
            </a:endParaRPr>
          </a:p>
          <a:p>
            <a:pPr indent="-247650" lvl="0" marL="342900" rtl="0" algn="l">
              <a:lnSpc>
                <a:spcPct val="115000"/>
              </a:lnSpc>
              <a:spcBef>
                <a:spcPts val="1100"/>
              </a:spcBef>
              <a:spcAft>
                <a:spcPts val="800"/>
              </a:spcAft>
              <a:buClr>
                <a:schemeClr val="accent4"/>
              </a:buClr>
              <a:buSzPts val="1300"/>
              <a:buChar char="➢"/>
            </a:pPr>
            <a:r>
              <a:rPr lang="en-US" sz="1300">
                <a:solidFill>
                  <a:srgbClr val="000000"/>
                </a:solidFill>
              </a:rPr>
              <a:t>To define a pre-selected option other than the first item in the list, add the </a:t>
            </a:r>
            <a:r>
              <a:rPr b="1" lang="en-US" sz="1300">
                <a:solidFill>
                  <a:schemeClr val="accent2"/>
                </a:solidFill>
                <a:latin typeface="Consolas"/>
                <a:ea typeface="Consolas"/>
                <a:cs typeface="Consolas"/>
                <a:sym typeface="Consolas"/>
              </a:rPr>
              <a:t>selected</a:t>
            </a:r>
            <a:r>
              <a:rPr lang="en-US" sz="1300">
                <a:solidFill>
                  <a:srgbClr val="000000"/>
                </a:solidFill>
              </a:rPr>
              <a:t> attribute to the option.</a:t>
            </a:r>
            <a:endParaRPr sz="1500">
              <a:latin typeface="Consolas"/>
              <a:ea typeface="Consolas"/>
              <a:cs typeface="Consolas"/>
              <a:sym typeface="Consolas"/>
            </a:endParaRPr>
          </a:p>
        </p:txBody>
      </p:sp>
      <p:sp>
        <p:nvSpPr>
          <p:cNvPr id="1292" name="Google Shape;1292;p131"/>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1293" name="Google Shape;1293;p131"/>
          <p:cNvSpPr txBox="1"/>
          <p:nvPr>
            <p:ph idx="1" type="body"/>
          </p:nvPr>
        </p:nvSpPr>
        <p:spPr>
          <a:xfrm>
            <a:off x="4368656" y="1290600"/>
            <a:ext cx="4174200" cy="3365700"/>
          </a:xfrm>
          <a:prstGeom prst="rect">
            <a:avLst/>
          </a:prstGeom>
          <a:ln cap="flat" cmpd="sng" w="9525">
            <a:solidFill>
              <a:srgbClr val="000000"/>
            </a:solidFill>
            <a:prstDash val="dash"/>
            <a:round/>
            <a:headEnd len="sm" w="sm" type="none"/>
            <a:tailEnd len="sm" w="sm" type="none"/>
          </a:ln>
        </p:spPr>
        <p:txBody>
          <a:bodyPr anchorCtr="0" anchor="t" bIns="68575" lIns="68575" spcFirstLastPara="1" rIns="68575" wrap="square" tIns="68575">
            <a:normAutofit fontScale="77500" lnSpcReduction="20000"/>
          </a:bodyPr>
          <a:lstStyle/>
          <a:p>
            <a:pPr indent="0" lvl="0" marL="0" rtl="0" algn="l">
              <a:lnSpc>
                <a:spcPct val="100000"/>
              </a:lnSpc>
              <a:spcBef>
                <a:spcPts val="0"/>
              </a:spcBef>
              <a:spcAft>
                <a:spcPts val="0"/>
              </a:spcAft>
              <a:buNone/>
            </a:pPr>
            <a:r>
              <a:rPr lang="en-US">
                <a:latin typeface="Consolas"/>
                <a:ea typeface="Consolas"/>
                <a:cs typeface="Consolas"/>
                <a:sym typeface="Consolas"/>
              </a:rPr>
              <a:t>&lt;!DOCTYPE html&gt;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&lt;html&gt;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&lt;body&gt;</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&lt;h2&gt;The select Element&lt;/h2&gt;</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&lt;p&gt;The select element defines a drop-down list:&lt;/p&gt;</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&lt;form action="#"&gt;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&lt;label&gt;Choose a car:&lt;/label&gt;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&lt;select name="cars"&gt;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&lt;option value="volvo"&gt;Volvo&lt;/option&gt;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&lt;option value="saab"&gt;Saab&lt;/option&gt;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&lt;option value="fiat"&gt;Fiat&lt;/option&gt;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&lt;option value="audi" </a:t>
            </a:r>
            <a:r>
              <a:rPr lang="en-US" sz="1400">
                <a:solidFill>
                  <a:srgbClr val="FF0000"/>
                </a:solidFill>
                <a:highlight>
                  <a:srgbClr val="C9DAF8"/>
                </a:highlight>
                <a:latin typeface="Consolas"/>
                <a:ea typeface="Consolas"/>
                <a:cs typeface="Consolas"/>
                <a:sym typeface="Consolas"/>
              </a:rPr>
              <a:t>selected</a:t>
            </a:r>
            <a:r>
              <a:rPr lang="en-US">
                <a:highlight>
                  <a:srgbClr val="C9DAF8"/>
                </a:highlight>
                <a:latin typeface="Consolas"/>
                <a:ea typeface="Consolas"/>
                <a:cs typeface="Consolas"/>
                <a:sym typeface="Consolas"/>
              </a:rPr>
              <a:t>&gt;Audi&lt;/option&gt;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highlight>
                  <a:srgbClr val="C9DAF8"/>
                </a:highlight>
                <a:latin typeface="Consolas"/>
                <a:ea typeface="Consolas"/>
                <a:cs typeface="Consolas"/>
                <a:sym typeface="Consolas"/>
              </a:rPr>
              <a:t>  &lt;/select&gt;</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t/>
            </a:r>
            <a:endParaRPr>
              <a:highlight>
                <a:srgbClr val="C9DAF8"/>
              </a:highlight>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  &lt;input type="submit"&gt;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&lt;/form&gt;</a:t>
            </a:r>
            <a:endParaRPr>
              <a:latin typeface="Consolas"/>
              <a:ea typeface="Consolas"/>
              <a:cs typeface="Consolas"/>
              <a:sym typeface="Consolas"/>
            </a:endParaRPr>
          </a:p>
          <a:p>
            <a:pPr indent="0" lvl="0" marL="0" rtl="0" algn="l">
              <a:lnSpc>
                <a:spcPct val="100000"/>
              </a:lnSpc>
              <a:spcBef>
                <a:spcPts val="0"/>
              </a:spcBef>
              <a:spcAft>
                <a:spcPts val="0"/>
              </a:spcAft>
              <a:buNone/>
            </a:pPr>
            <a:r>
              <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&lt;/body&gt;</a:t>
            </a:r>
            <a:endParaRPr>
              <a:latin typeface="Consolas"/>
              <a:ea typeface="Consolas"/>
              <a:cs typeface="Consolas"/>
              <a:sym typeface="Consolas"/>
            </a:endParaRPr>
          </a:p>
          <a:p>
            <a:pPr indent="0" lvl="0" marL="0" rtl="0" algn="l">
              <a:lnSpc>
                <a:spcPct val="100000"/>
              </a:lnSpc>
              <a:spcBef>
                <a:spcPts val="0"/>
              </a:spcBef>
              <a:spcAft>
                <a:spcPts val="0"/>
              </a:spcAft>
              <a:buNone/>
            </a:pPr>
            <a:r>
              <a:rPr lang="en-US">
                <a:latin typeface="Consolas"/>
                <a:ea typeface="Consolas"/>
                <a:cs typeface="Consolas"/>
                <a:sym typeface="Consolas"/>
              </a:rPr>
              <a:t>&lt;/html&gt;</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32"/>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en-US"/>
              <a:t>Practice </a:t>
            </a:r>
            <a:r>
              <a:rPr lang="en-US"/>
              <a:t>Activity: HTML Forms</a:t>
            </a:r>
            <a:endParaRPr/>
          </a:p>
        </p:txBody>
      </p:sp>
      <p:sp>
        <p:nvSpPr>
          <p:cNvPr id="1300" name="Google Shape;1300;p132"/>
          <p:cNvSpPr txBox="1"/>
          <p:nvPr>
            <p:ph idx="1" type="body"/>
          </p:nvPr>
        </p:nvSpPr>
        <p:spPr>
          <a:xfrm>
            <a:off x="523875" y="1290600"/>
            <a:ext cx="8186700" cy="688200"/>
          </a:xfrm>
          <a:prstGeom prst="rect">
            <a:avLst/>
          </a:prstGeom>
          <a:noFill/>
          <a:ln>
            <a:noFill/>
          </a:ln>
        </p:spPr>
        <p:txBody>
          <a:bodyPr anchorCtr="0" anchor="t" bIns="68575" lIns="68575" spcFirstLastPara="1" rIns="68575" wrap="square" tIns="68575">
            <a:normAutofit/>
          </a:bodyPr>
          <a:lstStyle/>
          <a:p>
            <a:pPr indent="0" lvl="0" marL="0" rtl="0" algn="l">
              <a:spcBef>
                <a:spcPts val="800"/>
              </a:spcBef>
              <a:spcAft>
                <a:spcPts val="0"/>
              </a:spcAft>
              <a:buNone/>
            </a:pPr>
            <a:r>
              <a:rPr lang="en-US"/>
              <a:t>Using HTML, create the following pages:</a:t>
            </a:r>
            <a:endParaRPr/>
          </a:p>
          <a:p>
            <a:pPr indent="0" lvl="0" marL="0" rtl="0" algn="l">
              <a:spcBef>
                <a:spcPts val="800"/>
              </a:spcBef>
              <a:spcAft>
                <a:spcPts val="0"/>
              </a:spcAft>
              <a:buNone/>
            </a:pPr>
            <a:r>
              <a:rPr b="1" lang="en-US">
                <a:solidFill>
                  <a:schemeClr val="accent4"/>
                </a:solidFill>
              </a:rPr>
              <a:t>1)</a:t>
            </a:r>
            <a:r>
              <a:rPr b="1" lang="en-US"/>
              <a:t> Create a Login Page					 </a:t>
            </a:r>
            <a:r>
              <a:rPr b="1" lang="en-US">
                <a:solidFill>
                  <a:schemeClr val="accent4"/>
                </a:solidFill>
              </a:rPr>
              <a:t> 2)</a:t>
            </a:r>
            <a:r>
              <a:rPr b="1" lang="en-US"/>
              <a:t> Create a Register Page</a:t>
            </a:r>
            <a:endParaRPr b="1"/>
          </a:p>
        </p:txBody>
      </p:sp>
      <p:pic>
        <p:nvPicPr>
          <p:cNvPr id="1301" name="Google Shape;1301;p132"/>
          <p:cNvPicPr preferRelativeResize="0"/>
          <p:nvPr/>
        </p:nvPicPr>
        <p:blipFill rotWithShape="1">
          <a:blip r:embed="rId3">
            <a:alphaModFix/>
          </a:blip>
          <a:srcRect b="0" l="0" r="0" t="0"/>
          <a:stretch/>
        </p:blipFill>
        <p:spPr>
          <a:xfrm>
            <a:off x="523875" y="1978875"/>
            <a:ext cx="3185306" cy="1530469"/>
          </a:xfrm>
          <a:prstGeom prst="rect">
            <a:avLst/>
          </a:prstGeom>
          <a:noFill/>
          <a:ln cap="flat" cmpd="sng" w="9525">
            <a:solidFill>
              <a:schemeClr val="accent2"/>
            </a:solidFill>
            <a:prstDash val="solid"/>
            <a:round/>
            <a:headEnd len="sm" w="sm" type="none"/>
            <a:tailEnd len="sm" w="sm" type="none"/>
          </a:ln>
        </p:spPr>
      </p:pic>
      <p:sp>
        <p:nvSpPr>
          <p:cNvPr id="1302" name="Google Shape;1302;p132"/>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pic>
        <p:nvPicPr>
          <p:cNvPr id="1303" name="Google Shape;1303;p132"/>
          <p:cNvPicPr preferRelativeResize="0"/>
          <p:nvPr/>
        </p:nvPicPr>
        <p:blipFill rotWithShape="1">
          <a:blip r:embed="rId4">
            <a:alphaModFix/>
          </a:blip>
          <a:srcRect b="0" l="0" r="0" t="0"/>
          <a:stretch/>
        </p:blipFill>
        <p:spPr>
          <a:xfrm>
            <a:off x="4040206" y="1978894"/>
            <a:ext cx="4670296" cy="2707181"/>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33"/>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Practice Assignment: Page Wireframes</a:t>
            </a:r>
            <a:endParaRPr/>
          </a:p>
        </p:txBody>
      </p:sp>
      <p:sp>
        <p:nvSpPr>
          <p:cNvPr id="1310" name="Google Shape;1310;p133"/>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0" lvl="0" marL="0" rtl="0" algn="l">
              <a:lnSpc>
                <a:spcPct val="115000"/>
              </a:lnSpc>
              <a:spcBef>
                <a:spcPts val="0"/>
              </a:spcBef>
              <a:spcAft>
                <a:spcPts val="0"/>
              </a:spcAft>
              <a:buNone/>
            </a:pPr>
            <a:r>
              <a:rPr lang="en-US" sz="1500">
                <a:solidFill>
                  <a:schemeClr val="accent2"/>
                </a:solidFill>
              </a:rPr>
              <a:t>Please follow the links below to the practice assignments for creating page wireframes:</a:t>
            </a:r>
            <a:endParaRPr sz="1500"/>
          </a:p>
          <a:p>
            <a:pPr indent="-260350" lvl="0" marL="342900" rtl="0" algn="l">
              <a:spcBef>
                <a:spcPts val="800"/>
              </a:spcBef>
              <a:spcAft>
                <a:spcPts val="0"/>
              </a:spcAft>
              <a:buSzPts val="1500"/>
              <a:buChar char="●"/>
            </a:pPr>
            <a:r>
              <a:rPr lang="en-US" sz="1500" u="sng">
                <a:solidFill>
                  <a:schemeClr val="hlink"/>
                </a:solidFill>
                <a:hlinkClick r:id="rId3"/>
              </a:rPr>
              <a:t>PA - 307.2.1 - Create a Wireframe for your Landing Page</a:t>
            </a:r>
            <a:r>
              <a:rPr lang="en-US" sz="1500"/>
              <a:t> </a:t>
            </a:r>
            <a:endParaRPr sz="1500"/>
          </a:p>
          <a:p>
            <a:pPr indent="-260350" lvl="0" marL="342900" rtl="0" algn="l">
              <a:spcBef>
                <a:spcPts val="800"/>
              </a:spcBef>
              <a:spcAft>
                <a:spcPts val="0"/>
              </a:spcAft>
              <a:buSzPts val="1500"/>
              <a:buChar char="●"/>
            </a:pPr>
            <a:r>
              <a:rPr lang="en-US" sz="1500" u="sng">
                <a:solidFill>
                  <a:schemeClr val="hlink"/>
                </a:solidFill>
                <a:hlinkClick r:id="rId4"/>
              </a:rPr>
              <a:t>PA - 307.2.2 - Create a Wireframe for your Login and Registration Pages</a:t>
            </a:r>
            <a:endParaRPr sz="1500"/>
          </a:p>
          <a:p>
            <a:pPr indent="0" lvl="0" marL="0" rtl="0" algn="l">
              <a:spcBef>
                <a:spcPts val="800"/>
              </a:spcBef>
              <a:spcAft>
                <a:spcPts val="0"/>
              </a:spcAft>
              <a:buNone/>
            </a:pPr>
            <a:r>
              <a:rPr lang="en-US" sz="1500"/>
              <a:t>You can also find these practice assignments on Canvas under the Assignments section.</a:t>
            </a:r>
            <a:endParaRPr sz="1500"/>
          </a:p>
          <a:p>
            <a:pPr indent="0" lvl="0" marL="0" rtl="0" algn="l">
              <a:spcBef>
                <a:spcPts val="800"/>
              </a:spcBef>
              <a:spcAft>
                <a:spcPts val="800"/>
              </a:spcAft>
              <a:buNone/>
            </a:pPr>
            <a:r>
              <a:rPr lang="en-US" sz="1500"/>
              <a:t>If you have questions while performing the activity, ask your instructors for assistance.</a:t>
            </a:r>
            <a:endParaRPr sz="1500"/>
          </a:p>
        </p:txBody>
      </p:sp>
      <p:sp>
        <p:nvSpPr>
          <p:cNvPr id="1311" name="Google Shape;1311;p133"/>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34"/>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SzPts val="1100"/>
              <a:buNone/>
            </a:pPr>
            <a:r>
              <a:rPr lang="en-US"/>
              <a:t>Practice </a:t>
            </a:r>
            <a:r>
              <a:rPr lang="en-US"/>
              <a:t>Activity: Web Page</a:t>
            </a:r>
            <a:endParaRPr/>
          </a:p>
        </p:txBody>
      </p:sp>
      <p:sp>
        <p:nvSpPr>
          <p:cNvPr id="1318" name="Google Shape;1318;p134"/>
          <p:cNvSpPr txBox="1"/>
          <p:nvPr>
            <p:ph idx="1" type="body"/>
          </p:nvPr>
        </p:nvSpPr>
        <p:spPr>
          <a:xfrm>
            <a:off x="523875" y="1290600"/>
            <a:ext cx="8186700" cy="3395400"/>
          </a:xfrm>
          <a:prstGeom prst="rect">
            <a:avLst/>
          </a:prstGeom>
          <a:noFill/>
          <a:ln>
            <a:noFill/>
          </a:ln>
        </p:spPr>
        <p:txBody>
          <a:bodyPr anchorCtr="0" anchor="t" bIns="68575" lIns="68575" spcFirstLastPara="1" rIns="68575" wrap="square" tIns="68575">
            <a:normAutofit/>
          </a:bodyPr>
          <a:lstStyle/>
          <a:p>
            <a:pPr indent="0" lvl="0" marL="0" rtl="0" algn="l">
              <a:lnSpc>
                <a:spcPct val="115000"/>
              </a:lnSpc>
              <a:spcBef>
                <a:spcPts val="800"/>
              </a:spcBef>
              <a:spcAft>
                <a:spcPts val="0"/>
              </a:spcAft>
              <a:buNone/>
            </a:pPr>
            <a:r>
              <a:rPr lang="en-US"/>
              <a:t>C</a:t>
            </a:r>
            <a:r>
              <a:rPr lang="en-US"/>
              <a:t>reate a simple single web page. </a:t>
            </a:r>
            <a:r>
              <a:rPr lang="en-US"/>
              <a:t>Choose any industry, such as family, movies, books, bootique,  construction, event organization, or any other idea you like for web page.</a:t>
            </a:r>
            <a:endParaRPr/>
          </a:p>
          <a:p>
            <a:pPr indent="-234950" lvl="0" marL="342900" rtl="0" algn="l">
              <a:lnSpc>
                <a:spcPct val="115000"/>
              </a:lnSpc>
              <a:spcBef>
                <a:spcPts val="800"/>
              </a:spcBef>
              <a:spcAft>
                <a:spcPts val="0"/>
              </a:spcAft>
              <a:buSzPts val="1100"/>
              <a:buChar char="➢"/>
            </a:pPr>
            <a:r>
              <a:rPr lang="en-US"/>
              <a:t>Try to use a large combination of the HTML and CSS tools that you have learned so far.</a:t>
            </a:r>
            <a:endParaRPr/>
          </a:p>
          <a:p>
            <a:pPr indent="-234950" lvl="0" marL="342900" rtl="0" algn="l">
              <a:lnSpc>
                <a:spcPct val="115000"/>
              </a:lnSpc>
              <a:spcBef>
                <a:spcPts val="800"/>
              </a:spcBef>
              <a:spcAft>
                <a:spcPts val="0"/>
              </a:spcAft>
              <a:buSzPts val="1100"/>
              <a:buChar char="➢"/>
            </a:pPr>
            <a:r>
              <a:rPr lang="en-US"/>
              <a:t>Provide as much information as you can about the topic, and be creative in your styling.</a:t>
            </a:r>
            <a:endParaRPr/>
          </a:p>
          <a:p>
            <a:pPr indent="-234950" lvl="0" marL="342900" rtl="0" algn="l">
              <a:lnSpc>
                <a:spcPct val="115000"/>
              </a:lnSpc>
              <a:spcBef>
                <a:spcPts val="800"/>
              </a:spcBef>
              <a:spcAft>
                <a:spcPts val="0"/>
              </a:spcAft>
              <a:buSzPts val="1100"/>
              <a:buChar char="➢"/>
            </a:pPr>
            <a:r>
              <a:rPr lang="en-US"/>
              <a:t>Provide at least one hyperlink to an actual website.</a:t>
            </a:r>
            <a:endParaRPr/>
          </a:p>
          <a:p>
            <a:pPr indent="-234950" lvl="0" marL="342900" rtl="0" algn="l">
              <a:lnSpc>
                <a:spcPct val="115000"/>
              </a:lnSpc>
              <a:spcBef>
                <a:spcPts val="800"/>
              </a:spcBef>
              <a:spcAft>
                <a:spcPts val="0"/>
              </a:spcAft>
              <a:buSzPts val="1100"/>
              <a:buChar char="➢"/>
            </a:pPr>
            <a:r>
              <a:rPr lang="en-US"/>
              <a:t>Add </a:t>
            </a:r>
            <a:r>
              <a:rPr lang="en-US"/>
              <a:t>at least</a:t>
            </a:r>
            <a:r>
              <a:rPr lang="en-US"/>
              <a:t> one HTML form, such as a registration form, “get a quote” form, etc.</a:t>
            </a:r>
            <a:endParaRPr/>
          </a:p>
          <a:p>
            <a:pPr indent="-234950" lvl="0" marL="342900" rtl="0" algn="l">
              <a:lnSpc>
                <a:spcPct val="115000"/>
              </a:lnSpc>
              <a:spcBef>
                <a:spcPts val="800"/>
              </a:spcBef>
              <a:spcAft>
                <a:spcPts val="0"/>
              </a:spcAft>
              <a:buSzPts val="1100"/>
              <a:buChar char="➢"/>
            </a:pPr>
            <a:r>
              <a:rPr lang="en-US"/>
              <a:t>After you are finished, t</a:t>
            </a:r>
            <a:r>
              <a:rPr lang="en-US"/>
              <a:t>ake three minutes to present your page.</a:t>
            </a:r>
            <a:endParaRPr/>
          </a:p>
          <a:p>
            <a:pPr indent="-234950" lvl="0" marL="342900" rtl="0" algn="l">
              <a:lnSpc>
                <a:spcPct val="115000"/>
              </a:lnSpc>
              <a:spcBef>
                <a:spcPts val="800"/>
              </a:spcBef>
              <a:spcAft>
                <a:spcPts val="0"/>
              </a:spcAft>
              <a:buSzPts val="1100"/>
              <a:buChar char="➢"/>
            </a:pPr>
            <a:r>
              <a:rPr lang="en-US"/>
              <a:t>Once presentations are done, spend the rest of the time working on your Capstone Project, using the tools and techniques you have learned so far.</a:t>
            </a:r>
            <a:endParaRPr/>
          </a:p>
        </p:txBody>
      </p:sp>
      <p:sp>
        <p:nvSpPr>
          <p:cNvPr id="1319" name="Google Shape;1319;p13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3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Knowledge Check</a:t>
            </a:r>
            <a:endParaRPr/>
          </a:p>
        </p:txBody>
      </p:sp>
      <p:sp>
        <p:nvSpPr>
          <p:cNvPr id="1325" name="Google Shape;1325;p135"/>
          <p:cNvSpPr txBox="1"/>
          <p:nvPr>
            <p:ph idx="1" type="body"/>
          </p:nvPr>
        </p:nvSpPr>
        <p:spPr>
          <a:xfrm>
            <a:off x="523875" y="1290600"/>
            <a:ext cx="8186700" cy="3395400"/>
          </a:xfrm>
          <a:prstGeom prst="rect">
            <a:avLst/>
          </a:prstGeom>
        </p:spPr>
        <p:txBody>
          <a:bodyPr anchorCtr="0" anchor="t" bIns="68575" lIns="68575" spcFirstLastPara="1" rIns="68575" wrap="square" tIns="68575">
            <a:normAutofit lnSpcReduction="10000"/>
          </a:bodyPr>
          <a:lstStyle/>
          <a:p>
            <a:pPr indent="-298450" lvl="0" marL="457200" rtl="0" algn="l">
              <a:spcBef>
                <a:spcPts val="800"/>
              </a:spcBef>
              <a:spcAft>
                <a:spcPts val="0"/>
              </a:spcAft>
              <a:buSzPts val="1100"/>
              <a:buChar char="➢"/>
            </a:pPr>
            <a:r>
              <a:rPr lang="en-US"/>
              <a:t>What is the Document Object Model?</a:t>
            </a:r>
            <a:endParaRPr/>
          </a:p>
          <a:p>
            <a:pPr indent="-298450" lvl="0" marL="457200" rtl="0" algn="l">
              <a:spcBef>
                <a:spcPts val="800"/>
              </a:spcBef>
              <a:spcAft>
                <a:spcPts val="0"/>
              </a:spcAft>
              <a:buSzPts val="1100"/>
              <a:buChar char="➢"/>
            </a:pPr>
            <a:r>
              <a:rPr lang="en-US"/>
              <a:t>What are the four properties that make up the CSS box model?</a:t>
            </a:r>
            <a:endParaRPr/>
          </a:p>
          <a:p>
            <a:pPr indent="-298450" lvl="0" marL="457200" rtl="0" algn="l">
              <a:spcBef>
                <a:spcPts val="800"/>
              </a:spcBef>
              <a:spcAft>
                <a:spcPts val="0"/>
              </a:spcAft>
              <a:buSzPts val="1100"/>
              <a:buChar char="➢"/>
            </a:pPr>
            <a:r>
              <a:rPr lang="en-US"/>
              <a:t>What is a CSS property, and how is it assigned a value?</a:t>
            </a:r>
            <a:endParaRPr/>
          </a:p>
          <a:p>
            <a:pPr indent="-298450" lvl="0" marL="457200" rtl="0" algn="l">
              <a:spcBef>
                <a:spcPts val="800"/>
              </a:spcBef>
              <a:spcAft>
                <a:spcPts val="0"/>
              </a:spcAft>
              <a:buSzPts val="1100"/>
              <a:buChar char="➢"/>
            </a:pPr>
            <a:r>
              <a:rPr lang="en-US"/>
              <a:t>What is a CSS selector, and how can they be used to apply style to elements?</a:t>
            </a:r>
            <a:endParaRPr/>
          </a:p>
          <a:p>
            <a:pPr indent="-298450" lvl="0" marL="457200" rtl="0" algn="l">
              <a:spcBef>
                <a:spcPts val="800"/>
              </a:spcBef>
              <a:spcAft>
                <a:spcPts val="0"/>
              </a:spcAft>
              <a:buSzPts val="1100"/>
              <a:buChar char="➢"/>
            </a:pPr>
            <a:r>
              <a:rPr lang="en-US"/>
              <a:t>What is the difference between inline style, internal style, and external style? Which takes precedence?</a:t>
            </a:r>
            <a:endParaRPr/>
          </a:p>
          <a:p>
            <a:pPr indent="-298450" lvl="0" marL="457200" rtl="0" algn="l">
              <a:spcBef>
                <a:spcPts val="800"/>
              </a:spcBef>
              <a:spcAft>
                <a:spcPts val="0"/>
              </a:spcAft>
              <a:buSzPts val="1100"/>
              <a:buChar char="➢"/>
            </a:pPr>
            <a:r>
              <a:rPr lang="en-US"/>
              <a:t>How do you write a comment in CSS?</a:t>
            </a:r>
            <a:endParaRPr/>
          </a:p>
          <a:p>
            <a:pPr indent="-298450" lvl="0" marL="457200" rtl="0" algn="l">
              <a:spcBef>
                <a:spcPts val="800"/>
              </a:spcBef>
              <a:spcAft>
                <a:spcPts val="0"/>
              </a:spcAft>
              <a:buSzPts val="1100"/>
              <a:buChar char="➢"/>
            </a:pPr>
            <a:r>
              <a:rPr lang="en-US"/>
              <a:t>What are combinators, and how are they used to select elements in CSS?</a:t>
            </a:r>
            <a:endParaRPr/>
          </a:p>
          <a:p>
            <a:pPr indent="-298450" lvl="0" marL="457200" rtl="0" algn="l">
              <a:spcBef>
                <a:spcPts val="800"/>
              </a:spcBef>
              <a:spcAft>
                <a:spcPts val="0"/>
              </a:spcAft>
              <a:buSzPts val="1100"/>
              <a:buChar char="➢"/>
            </a:pPr>
            <a:r>
              <a:rPr lang="en-US"/>
              <a:t>How do you select a class in CSS? How do you select an id?</a:t>
            </a:r>
            <a:endParaRPr/>
          </a:p>
          <a:p>
            <a:pPr indent="-298450" lvl="0" marL="457200" rtl="0" algn="l">
              <a:spcBef>
                <a:spcPts val="800"/>
              </a:spcBef>
              <a:spcAft>
                <a:spcPts val="0"/>
              </a:spcAft>
              <a:buSzPts val="1100"/>
              <a:buChar char="➢"/>
            </a:pPr>
            <a:r>
              <a:rPr lang="en-US"/>
              <a:t>What is a pseudo-class and what is it used for?</a:t>
            </a:r>
            <a:endParaRPr/>
          </a:p>
          <a:p>
            <a:pPr indent="-298450" lvl="0" marL="457200" rtl="0" algn="l">
              <a:spcBef>
                <a:spcPts val="800"/>
              </a:spcBef>
              <a:spcAft>
                <a:spcPts val="0"/>
              </a:spcAft>
              <a:buSzPts val="1100"/>
              <a:buChar char="➢"/>
            </a:pPr>
            <a:r>
              <a:rPr lang="en-US"/>
              <a:t>What is a pseudo-element and what is it used for?</a:t>
            </a:r>
            <a:endParaRPr/>
          </a:p>
        </p:txBody>
      </p:sp>
      <p:sp>
        <p:nvSpPr>
          <p:cNvPr id="1326" name="Google Shape;1326;p13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36"/>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US"/>
              <a:t>Summary</a:t>
            </a:r>
            <a:endParaRPr/>
          </a:p>
        </p:txBody>
      </p:sp>
      <p:sp>
        <p:nvSpPr>
          <p:cNvPr id="1333" name="Google Shape;1333;p136"/>
          <p:cNvSpPr txBox="1"/>
          <p:nvPr>
            <p:ph idx="1" type="body"/>
          </p:nvPr>
        </p:nvSpPr>
        <p:spPr>
          <a:xfrm>
            <a:off x="523875" y="1290600"/>
            <a:ext cx="8186700" cy="3395400"/>
          </a:xfrm>
          <a:prstGeom prst="rect">
            <a:avLst/>
          </a:prstGeom>
        </p:spPr>
        <p:txBody>
          <a:bodyPr anchorCtr="0" anchor="t" bIns="68575" lIns="68575" spcFirstLastPara="1" rIns="68575" wrap="square" tIns="68575">
            <a:normAutofit lnSpcReduction="10000"/>
          </a:bodyPr>
          <a:lstStyle/>
          <a:p>
            <a:pPr indent="0" lvl="0" marL="0" rtl="0" algn="l">
              <a:lnSpc>
                <a:spcPct val="115000"/>
              </a:lnSpc>
              <a:spcBef>
                <a:spcPts val="800"/>
              </a:spcBef>
              <a:spcAft>
                <a:spcPts val="0"/>
              </a:spcAft>
              <a:buNone/>
            </a:pPr>
            <a:r>
              <a:rPr lang="en-US"/>
              <a:t>The Document Object Model (DOM) is a programming interface for HTML and XML documents, which creates an object-oriented representation of the webpage that can be modified by a scripting language such as JavaScript.The b</a:t>
            </a:r>
            <a:r>
              <a:rPr lang="en-US">
                <a:solidFill>
                  <a:schemeClr val="accent2"/>
                </a:solidFill>
                <a:highlight>
                  <a:schemeClr val="lt1"/>
                </a:highlight>
              </a:rPr>
              <a:t>asic and fundamental topics of Cascading Style Sheets (CSS) and their relation to HTML include:</a:t>
            </a:r>
            <a:endParaRPr/>
          </a:p>
          <a:p>
            <a:pPr indent="-254000" lvl="0" marL="342900" rtl="0" algn="l">
              <a:lnSpc>
                <a:spcPct val="115000"/>
              </a:lnSpc>
              <a:spcBef>
                <a:spcPts val="800"/>
              </a:spcBef>
              <a:spcAft>
                <a:spcPts val="0"/>
              </a:spcAft>
              <a:buSzPts val="1400"/>
              <a:buChar char="➢"/>
            </a:pPr>
            <a:r>
              <a:rPr lang="en-US"/>
              <a:t>The Box Model, which describes the space properties of an element within the DOM.</a:t>
            </a:r>
            <a:endParaRPr/>
          </a:p>
          <a:p>
            <a:pPr indent="-254000" lvl="0" marL="342900" rtl="0" algn="l">
              <a:lnSpc>
                <a:spcPct val="115000"/>
              </a:lnSpc>
              <a:spcBef>
                <a:spcPts val="0"/>
              </a:spcBef>
              <a:spcAft>
                <a:spcPts val="0"/>
              </a:spcAft>
              <a:buSzPts val="1400"/>
              <a:buChar char="➢"/>
            </a:pPr>
            <a:r>
              <a:rPr lang="en-US"/>
              <a:t>Cascading Style Sheets (CSS), which is a style sheet language that allows you to selectively apply styles to </a:t>
            </a:r>
            <a:r>
              <a:rPr lang="en-US"/>
              <a:t>elements in HTML documents. CSS styles can be applied via inline CSS, internal CSS, or external CSS files, with the latter being the most common implementation.</a:t>
            </a:r>
            <a:endParaRPr/>
          </a:p>
          <a:p>
            <a:pPr indent="-254000" lvl="0" marL="342900" rtl="0" algn="l">
              <a:lnSpc>
                <a:spcPct val="115000"/>
              </a:lnSpc>
              <a:spcBef>
                <a:spcPts val="0"/>
              </a:spcBef>
              <a:spcAft>
                <a:spcPts val="0"/>
              </a:spcAft>
              <a:buSzPts val="1400"/>
              <a:buChar char="➢"/>
            </a:pPr>
            <a:r>
              <a:rPr lang="en-US"/>
              <a:t>Comments in CSS, which are important for organizing and documenting code. CSS has a wide range of available selectors for customizing the style of specific elements.</a:t>
            </a:r>
            <a:endParaRPr/>
          </a:p>
          <a:p>
            <a:pPr indent="-254000" lvl="0" marL="342900" rtl="0" algn="l">
              <a:lnSpc>
                <a:spcPct val="115000"/>
              </a:lnSpc>
              <a:spcBef>
                <a:spcPts val="0"/>
              </a:spcBef>
              <a:spcAft>
                <a:spcPts val="0"/>
              </a:spcAft>
              <a:buSzPts val="1400"/>
              <a:buChar char="➢"/>
            </a:pPr>
            <a:r>
              <a:rPr lang="en-US"/>
              <a:t>HTML tables and forms, which provide ways of organizing and collecting data, and can be styled with CSS to match your desired look and feel.</a:t>
            </a:r>
            <a:endParaRPr/>
          </a:p>
          <a:p>
            <a:pPr indent="-254000" lvl="0" marL="342900" rtl="0" algn="l">
              <a:lnSpc>
                <a:spcPct val="115000"/>
              </a:lnSpc>
              <a:spcBef>
                <a:spcPts val="0"/>
              </a:spcBef>
              <a:spcAft>
                <a:spcPts val="0"/>
              </a:spcAft>
              <a:buSzPts val="1400"/>
              <a:buChar char="➢"/>
            </a:pPr>
            <a:r>
              <a:rPr lang="en-US"/>
              <a:t>Navigation bars, which aid users in quickly traversing content in an organized manner.</a:t>
            </a:r>
            <a:endParaRPr/>
          </a:p>
        </p:txBody>
      </p:sp>
      <p:sp>
        <p:nvSpPr>
          <p:cNvPr id="1334" name="Google Shape;1334;p13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37"/>
          <p:cNvSpPr txBox="1"/>
          <p:nvPr>
            <p:ph idx="12" type="sldNum"/>
          </p:nvPr>
        </p:nvSpPr>
        <p:spPr>
          <a:xfrm>
            <a:off x="7764405" y="221797"/>
            <a:ext cx="628800" cy="5757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solidFill>
                  <a:srgbClr val="FFFFFF"/>
                </a:solidFill>
              </a:rPr>
              <a:t>‹#›</a:t>
            </a:fld>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pic>
        <p:nvPicPr>
          <p:cNvPr id="807" name="Google Shape;807;p84"/>
          <p:cNvPicPr preferRelativeResize="0"/>
          <p:nvPr/>
        </p:nvPicPr>
        <p:blipFill>
          <a:blip r:embed="rId3">
            <a:alphaModFix/>
          </a:blip>
          <a:stretch>
            <a:fillRect/>
          </a:stretch>
        </p:blipFill>
        <p:spPr>
          <a:xfrm>
            <a:off x="5061131" y="909806"/>
            <a:ext cx="4027051" cy="3267769"/>
          </a:xfrm>
          <a:prstGeom prst="rect">
            <a:avLst/>
          </a:prstGeom>
          <a:noFill/>
          <a:ln>
            <a:noFill/>
          </a:ln>
        </p:spPr>
      </p:pic>
      <p:sp>
        <p:nvSpPr>
          <p:cNvPr id="808" name="Google Shape;808;p84"/>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US"/>
              <a:t>Box Model Properties (continued)</a:t>
            </a:r>
            <a:endParaRPr/>
          </a:p>
        </p:txBody>
      </p:sp>
      <p:sp>
        <p:nvSpPr>
          <p:cNvPr id="809" name="Google Shape;809;p84"/>
          <p:cNvSpPr txBox="1"/>
          <p:nvPr/>
        </p:nvSpPr>
        <p:spPr>
          <a:xfrm>
            <a:off x="5915906" y="4177575"/>
            <a:ext cx="2317500" cy="6465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ctr">
              <a:spcBef>
                <a:spcPts val="0"/>
              </a:spcBef>
              <a:spcAft>
                <a:spcPts val="0"/>
              </a:spcAft>
              <a:buNone/>
            </a:pPr>
            <a:r>
              <a:rPr b="1" lang="en-US" sz="1100">
                <a:solidFill>
                  <a:srgbClr val="990000"/>
                </a:solidFill>
                <a:highlight>
                  <a:schemeClr val="lt1"/>
                </a:highlight>
              </a:rPr>
              <a:t>Note: Too much padding might cause the box to stretch more than its dimensions.</a:t>
            </a:r>
            <a:endParaRPr sz="1100"/>
          </a:p>
        </p:txBody>
      </p:sp>
      <p:sp>
        <p:nvSpPr>
          <p:cNvPr id="810" name="Google Shape;810;p84"/>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sp>
        <p:nvSpPr>
          <p:cNvPr id="811" name="Google Shape;811;p84"/>
          <p:cNvSpPr txBox="1"/>
          <p:nvPr>
            <p:ph idx="1" type="body"/>
          </p:nvPr>
        </p:nvSpPr>
        <p:spPr>
          <a:xfrm>
            <a:off x="557575" y="1260575"/>
            <a:ext cx="4547400" cy="3395400"/>
          </a:xfrm>
          <a:prstGeom prst="rect">
            <a:avLst/>
          </a:prstGeom>
        </p:spPr>
        <p:txBody>
          <a:bodyPr anchorCtr="0" anchor="t" bIns="68575" lIns="68575" spcFirstLastPara="1" rIns="68575" wrap="square" tIns="68575">
            <a:noAutofit/>
          </a:bodyPr>
          <a:lstStyle/>
          <a:p>
            <a:pPr indent="-241300" lvl="0" marL="342900" rtl="0" algn="l">
              <a:lnSpc>
                <a:spcPct val="115000"/>
              </a:lnSpc>
              <a:spcBef>
                <a:spcPts val="0"/>
              </a:spcBef>
              <a:spcAft>
                <a:spcPts val="0"/>
              </a:spcAft>
              <a:buSzPts val="1200"/>
              <a:buChar char="➢"/>
            </a:pPr>
            <a:r>
              <a:rPr b="1" lang="en-US" sz="1200">
                <a:solidFill>
                  <a:schemeClr val="accent2"/>
                </a:solidFill>
                <a:highlight>
                  <a:schemeClr val="lt1"/>
                </a:highlight>
                <a:latin typeface="Consolas"/>
                <a:ea typeface="Consolas"/>
                <a:cs typeface="Consolas"/>
                <a:sym typeface="Consolas"/>
              </a:rPr>
              <a:t>Padding</a:t>
            </a:r>
            <a:r>
              <a:rPr lang="en-US" sz="1200">
                <a:solidFill>
                  <a:schemeClr val="accent2"/>
                </a:solidFill>
                <a:highlight>
                  <a:schemeClr val="lt1"/>
                </a:highlight>
                <a:latin typeface="Consolas"/>
                <a:ea typeface="Consolas"/>
                <a:cs typeface="Consolas"/>
                <a:sym typeface="Consolas"/>
              </a:rPr>
              <a:t> </a:t>
            </a:r>
            <a:r>
              <a:rPr lang="en-US" sz="1200">
                <a:solidFill>
                  <a:schemeClr val="accent2"/>
                </a:solidFill>
                <a:highlight>
                  <a:schemeClr val="lt1"/>
                </a:highlight>
              </a:rPr>
              <a:t>is the space between the inner-edges of the box and the outer-edges of the content, including the border. </a:t>
            </a:r>
            <a:endParaRPr sz="1200">
              <a:solidFill>
                <a:schemeClr val="accent2"/>
              </a:solidFill>
              <a:highlight>
                <a:schemeClr val="lt1"/>
              </a:highlight>
            </a:endParaRPr>
          </a:p>
          <a:p>
            <a:pPr indent="-241300" lvl="1" marL="685800" rtl="0" algn="l">
              <a:lnSpc>
                <a:spcPct val="115000"/>
              </a:lnSpc>
              <a:spcBef>
                <a:spcPts val="0"/>
              </a:spcBef>
              <a:spcAft>
                <a:spcPts val="0"/>
              </a:spcAft>
              <a:buSzPts val="1200"/>
              <a:buChar char="○"/>
            </a:pPr>
            <a:r>
              <a:rPr lang="en-US">
                <a:solidFill>
                  <a:schemeClr val="accent2"/>
                </a:solidFill>
                <a:highlight>
                  <a:schemeClr val="lt1"/>
                </a:highlight>
              </a:rPr>
              <a:t>Padding can be applied as </a:t>
            </a:r>
            <a:r>
              <a:rPr b="1" lang="en-US">
                <a:solidFill>
                  <a:schemeClr val="accent2"/>
                </a:solidFill>
                <a:highlight>
                  <a:schemeClr val="lt1"/>
                </a:highlight>
                <a:latin typeface="Consolas"/>
                <a:ea typeface="Consolas"/>
                <a:cs typeface="Consolas"/>
                <a:sym typeface="Consolas"/>
              </a:rPr>
              <a:t>padding-left</a:t>
            </a:r>
            <a:r>
              <a:rPr b="1" lang="en-US">
                <a:solidFill>
                  <a:schemeClr val="accent2"/>
                </a:solidFill>
                <a:highlight>
                  <a:schemeClr val="lt1"/>
                </a:highlight>
              </a:rPr>
              <a:t>, </a:t>
            </a:r>
            <a:r>
              <a:rPr b="1" lang="en-US">
                <a:solidFill>
                  <a:schemeClr val="accent2"/>
                </a:solidFill>
                <a:highlight>
                  <a:schemeClr val="lt1"/>
                </a:highlight>
                <a:latin typeface="Consolas"/>
                <a:ea typeface="Consolas"/>
                <a:cs typeface="Consolas"/>
                <a:sym typeface="Consolas"/>
              </a:rPr>
              <a:t>padding-right</a:t>
            </a:r>
            <a:r>
              <a:rPr b="1" lang="en-US">
                <a:solidFill>
                  <a:schemeClr val="accent2"/>
                </a:solidFill>
                <a:highlight>
                  <a:schemeClr val="lt1"/>
                </a:highlight>
              </a:rPr>
              <a:t>, </a:t>
            </a:r>
            <a:r>
              <a:rPr b="1" lang="en-US">
                <a:solidFill>
                  <a:schemeClr val="accent2"/>
                </a:solidFill>
                <a:highlight>
                  <a:schemeClr val="lt1"/>
                </a:highlight>
                <a:latin typeface="Consolas"/>
                <a:ea typeface="Consolas"/>
                <a:cs typeface="Consolas"/>
                <a:sym typeface="Consolas"/>
              </a:rPr>
              <a:t>padding-top</a:t>
            </a:r>
            <a:r>
              <a:rPr lang="en-US">
                <a:solidFill>
                  <a:schemeClr val="accent2"/>
                </a:solidFill>
                <a:highlight>
                  <a:schemeClr val="lt1"/>
                </a:highlight>
              </a:rPr>
              <a:t>, and </a:t>
            </a:r>
            <a:r>
              <a:rPr b="1" lang="en-US">
                <a:solidFill>
                  <a:schemeClr val="accent2"/>
                </a:solidFill>
                <a:highlight>
                  <a:schemeClr val="lt1"/>
                </a:highlight>
                <a:latin typeface="Consolas"/>
                <a:ea typeface="Consolas"/>
                <a:cs typeface="Consolas"/>
                <a:sym typeface="Consolas"/>
              </a:rPr>
              <a:t>padding-bottom</a:t>
            </a:r>
            <a:r>
              <a:rPr lang="en-US">
                <a:solidFill>
                  <a:schemeClr val="accent2"/>
                </a:solidFill>
                <a:highlight>
                  <a:schemeClr val="lt1"/>
                </a:highlight>
              </a:rPr>
              <a:t>, or individually or all at once. </a:t>
            </a:r>
            <a:endParaRPr>
              <a:solidFill>
                <a:schemeClr val="accent2"/>
              </a:solidFill>
              <a:highlight>
                <a:schemeClr val="lt1"/>
              </a:highlight>
            </a:endParaRPr>
          </a:p>
          <a:p>
            <a:pPr indent="-241300" lvl="0" marL="342900" rtl="0" algn="l">
              <a:lnSpc>
                <a:spcPct val="115000"/>
              </a:lnSpc>
              <a:spcBef>
                <a:spcPts val="0"/>
              </a:spcBef>
              <a:spcAft>
                <a:spcPts val="0"/>
              </a:spcAft>
              <a:buSzPts val="1200"/>
              <a:buChar char="➢"/>
            </a:pPr>
            <a:r>
              <a:rPr lang="en-US" sz="1200">
                <a:solidFill>
                  <a:schemeClr val="accent2"/>
                </a:solidFill>
                <a:highlight>
                  <a:schemeClr val="lt1"/>
                </a:highlight>
              </a:rPr>
              <a:t>The </a:t>
            </a:r>
            <a:r>
              <a:rPr b="1" lang="en-US" sz="1200">
                <a:solidFill>
                  <a:schemeClr val="accent2"/>
                </a:solidFill>
                <a:highlight>
                  <a:schemeClr val="lt1"/>
                </a:highlight>
                <a:latin typeface="Consolas"/>
                <a:ea typeface="Consolas"/>
                <a:cs typeface="Consolas"/>
                <a:sym typeface="Consolas"/>
              </a:rPr>
              <a:t>Border</a:t>
            </a:r>
            <a:r>
              <a:rPr lang="en-US" sz="1200">
                <a:solidFill>
                  <a:schemeClr val="accent2"/>
                </a:solidFill>
                <a:highlight>
                  <a:schemeClr val="lt1"/>
                </a:highlight>
                <a:latin typeface="Consolas"/>
                <a:ea typeface="Consolas"/>
                <a:cs typeface="Consolas"/>
                <a:sym typeface="Consolas"/>
              </a:rPr>
              <a:t> </a:t>
            </a:r>
            <a:r>
              <a:rPr lang="en-US" sz="1200">
                <a:solidFill>
                  <a:schemeClr val="accent2"/>
                </a:solidFill>
                <a:highlight>
                  <a:schemeClr val="lt1"/>
                </a:highlight>
              </a:rPr>
              <a:t>sits right on top of the outer edges of the padding and defines the thickness of the edges of the box. </a:t>
            </a:r>
            <a:endParaRPr sz="1200">
              <a:solidFill>
                <a:schemeClr val="accent2"/>
              </a:solidFill>
              <a:highlight>
                <a:schemeClr val="lt1"/>
              </a:highlight>
            </a:endParaRPr>
          </a:p>
          <a:p>
            <a:pPr indent="-241300" lvl="1" marL="685800" rtl="0" algn="l">
              <a:lnSpc>
                <a:spcPct val="115000"/>
              </a:lnSpc>
              <a:spcBef>
                <a:spcPts val="0"/>
              </a:spcBef>
              <a:spcAft>
                <a:spcPts val="0"/>
              </a:spcAft>
              <a:buSzPts val="1200"/>
              <a:buChar char="○"/>
            </a:pPr>
            <a:r>
              <a:rPr lang="en-US" sz="1200">
                <a:solidFill>
                  <a:schemeClr val="accent2"/>
                </a:solidFill>
                <a:highlight>
                  <a:schemeClr val="lt1"/>
                </a:highlight>
              </a:rPr>
              <a:t>Style (including color) can be applied to individual parts of the border.</a:t>
            </a:r>
            <a:endParaRPr sz="1200">
              <a:solidFill>
                <a:schemeClr val="accent2"/>
              </a:solidFill>
              <a:highlight>
                <a:schemeClr val="lt1"/>
              </a:highlight>
            </a:endParaRPr>
          </a:p>
          <a:p>
            <a:pPr indent="-241300" lvl="0" marL="342900" rtl="0" algn="l">
              <a:lnSpc>
                <a:spcPct val="115000"/>
              </a:lnSpc>
              <a:spcBef>
                <a:spcPts val="0"/>
              </a:spcBef>
              <a:spcAft>
                <a:spcPts val="0"/>
              </a:spcAft>
              <a:buSzPts val="1200"/>
              <a:buChar char="➢"/>
            </a:pPr>
            <a:r>
              <a:rPr b="1" lang="en-US" sz="1200">
                <a:solidFill>
                  <a:srgbClr val="080808"/>
                </a:solidFill>
                <a:highlight>
                  <a:schemeClr val="lt1"/>
                </a:highlight>
                <a:latin typeface="Consolas"/>
                <a:ea typeface="Consolas"/>
                <a:cs typeface="Consolas"/>
                <a:sym typeface="Consolas"/>
              </a:rPr>
              <a:t>Margin</a:t>
            </a:r>
            <a:r>
              <a:rPr lang="en-US" sz="1200">
                <a:latin typeface="Consolas"/>
                <a:ea typeface="Consolas"/>
                <a:cs typeface="Consolas"/>
                <a:sym typeface="Consolas"/>
              </a:rPr>
              <a:t> </a:t>
            </a:r>
            <a:r>
              <a:rPr lang="en-US" sz="1200"/>
              <a:t>is the space around the border</a:t>
            </a:r>
            <a:r>
              <a:rPr lang="en-US" sz="1200">
                <a:solidFill>
                  <a:srgbClr val="202122"/>
                </a:solidFill>
                <a:highlight>
                  <a:schemeClr val="lt1"/>
                </a:highlight>
              </a:rPr>
              <a:t>. </a:t>
            </a:r>
            <a:r>
              <a:rPr lang="en-US" sz="1200">
                <a:solidFill>
                  <a:srgbClr val="080808"/>
                </a:solidFill>
                <a:highlight>
                  <a:schemeClr val="lt1"/>
                </a:highlight>
              </a:rPr>
              <a:t>Think about margin like personal space.</a:t>
            </a:r>
            <a:endParaRPr sz="1200">
              <a:solidFill>
                <a:srgbClr val="202122"/>
              </a:solidFill>
              <a:highlight>
                <a:schemeClr val="lt1"/>
              </a:highlight>
            </a:endParaRPr>
          </a:p>
          <a:p>
            <a:pPr indent="-241300" lvl="1" marL="685800" rtl="0" algn="l">
              <a:lnSpc>
                <a:spcPct val="115000"/>
              </a:lnSpc>
              <a:spcBef>
                <a:spcPts val="0"/>
              </a:spcBef>
              <a:spcAft>
                <a:spcPts val="0"/>
              </a:spcAft>
              <a:buSzPts val="1200"/>
              <a:buChar char="○"/>
            </a:pPr>
            <a:r>
              <a:rPr lang="en-US">
                <a:solidFill>
                  <a:srgbClr val="080808"/>
                </a:solidFill>
                <a:highlight>
                  <a:schemeClr val="lt1"/>
                </a:highlight>
              </a:rPr>
              <a:t>Style can be applied to individual parts of the margin (</a:t>
            </a:r>
            <a:r>
              <a:rPr b="1" lang="en-US">
                <a:solidFill>
                  <a:srgbClr val="080808"/>
                </a:solidFill>
                <a:highlight>
                  <a:schemeClr val="lt1"/>
                </a:highlight>
                <a:latin typeface="Consolas"/>
                <a:ea typeface="Consolas"/>
                <a:cs typeface="Consolas"/>
                <a:sym typeface="Consolas"/>
              </a:rPr>
              <a:t>margin-left</a:t>
            </a:r>
            <a:r>
              <a:rPr lang="en-US">
                <a:solidFill>
                  <a:srgbClr val="080808"/>
                </a:solidFill>
                <a:highlight>
                  <a:schemeClr val="lt1"/>
                </a:highlight>
              </a:rPr>
              <a:t>, </a:t>
            </a:r>
            <a:r>
              <a:rPr b="1" lang="en-US">
                <a:solidFill>
                  <a:srgbClr val="080808"/>
                </a:solidFill>
                <a:highlight>
                  <a:schemeClr val="lt1"/>
                </a:highlight>
                <a:latin typeface="Consolas"/>
                <a:ea typeface="Consolas"/>
                <a:cs typeface="Consolas"/>
                <a:sym typeface="Consolas"/>
              </a:rPr>
              <a:t>margin-right</a:t>
            </a:r>
            <a:r>
              <a:rPr lang="en-US">
                <a:solidFill>
                  <a:srgbClr val="080808"/>
                </a:solidFill>
                <a:highlight>
                  <a:schemeClr val="lt1"/>
                </a:highlight>
              </a:rPr>
              <a:t>, </a:t>
            </a:r>
            <a:r>
              <a:rPr b="1" lang="en-US">
                <a:solidFill>
                  <a:srgbClr val="080808"/>
                </a:solidFill>
                <a:highlight>
                  <a:schemeClr val="lt1"/>
                </a:highlight>
                <a:latin typeface="Consolas"/>
                <a:ea typeface="Consolas"/>
                <a:cs typeface="Consolas"/>
                <a:sym typeface="Consolas"/>
              </a:rPr>
              <a:t>margin-top</a:t>
            </a:r>
            <a:r>
              <a:rPr lang="en-US">
                <a:solidFill>
                  <a:srgbClr val="080808"/>
                </a:solidFill>
                <a:highlight>
                  <a:schemeClr val="lt1"/>
                </a:highlight>
              </a:rPr>
              <a:t>, and </a:t>
            </a:r>
            <a:r>
              <a:rPr b="1" lang="en-US">
                <a:solidFill>
                  <a:srgbClr val="080808"/>
                </a:solidFill>
                <a:highlight>
                  <a:schemeClr val="lt1"/>
                </a:highlight>
                <a:latin typeface="Consolas"/>
                <a:ea typeface="Consolas"/>
                <a:cs typeface="Consolas"/>
                <a:sym typeface="Consolas"/>
              </a:rPr>
              <a:t>margin-bottom</a:t>
            </a:r>
            <a:r>
              <a:rPr lang="en-US">
                <a:solidFill>
                  <a:srgbClr val="080808"/>
                </a:solidFill>
                <a:highlight>
                  <a:schemeClr val="lt1"/>
                </a:highlight>
              </a:rPr>
              <a:t>). </a:t>
            </a:r>
            <a:endParaRPr sz="1200">
              <a:solidFill>
                <a:schemeClr val="accent2"/>
              </a:solidFill>
              <a:highlight>
                <a:schemeClr val="lt1"/>
              </a:highlight>
            </a:endParaRPr>
          </a:p>
        </p:txBody>
      </p:sp>
      <p:sp>
        <p:nvSpPr>
          <p:cNvPr id="812" name="Google Shape;812;p84"/>
          <p:cNvSpPr txBox="1"/>
          <p:nvPr/>
        </p:nvSpPr>
        <p:spPr>
          <a:xfrm>
            <a:off x="5608406" y="3728288"/>
            <a:ext cx="2934600" cy="2463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n-US" sz="700"/>
              <a:t>Source</a:t>
            </a:r>
            <a:r>
              <a:rPr b="1" lang="en-US" sz="700"/>
              <a:t>: </a:t>
            </a:r>
            <a:r>
              <a:rPr b="1" lang="en-US" sz="700" u="sng">
                <a:solidFill>
                  <a:schemeClr val="hlink"/>
                </a:solidFill>
                <a:hlinkClick r:id="rId4"/>
              </a:rPr>
              <a:t>https://en.wikipedia.org/wiki/CSS_box_model</a:t>
            </a:r>
            <a:endParaRPr b="1"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1100"/>
              <a:buFont typeface="Arial"/>
              <a:buNone/>
            </a:pPr>
            <a:r>
              <a:rPr lang="en-US"/>
              <a:t>Box Model Properties (continued)</a:t>
            </a:r>
            <a:endParaRPr/>
          </a:p>
        </p:txBody>
      </p:sp>
      <p:sp>
        <p:nvSpPr>
          <p:cNvPr id="819" name="Google Shape;819;p85"/>
          <p:cNvSpPr txBox="1"/>
          <p:nvPr>
            <p:ph idx="1" type="body"/>
          </p:nvPr>
        </p:nvSpPr>
        <p:spPr>
          <a:xfrm>
            <a:off x="557575" y="1675000"/>
            <a:ext cx="2652900" cy="2832300"/>
          </a:xfrm>
          <a:prstGeom prst="rect">
            <a:avLst/>
          </a:prstGeom>
        </p:spPr>
        <p:txBody>
          <a:bodyPr anchorCtr="0" anchor="t" bIns="68575" lIns="68575" spcFirstLastPara="1" rIns="68575" wrap="square" tIns="68575">
            <a:noAutofit/>
          </a:bodyPr>
          <a:lstStyle/>
          <a:p>
            <a:pPr indent="-247650" lvl="0" marL="342900" rtl="0" algn="l">
              <a:lnSpc>
                <a:spcPct val="95000"/>
              </a:lnSpc>
              <a:spcBef>
                <a:spcPts val="0"/>
              </a:spcBef>
              <a:spcAft>
                <a:spcPts val="0"/>
              </a:spcAft>
              <a:buClr>
                <a:srgbClr val="242729"/>
              </a:buClr>
              <a:buSzPts val="1300"/>
              <a:buAutoNum type="arabicPeriod"/>
            </a:pPr>
            <a:r>
              <a:rPr lang="en-US" sz="1300">
                <a:solidFill>
                  <a:srgbClr val="242729"/>
                </a:solidFill>
              </a:rPr>
              <a:t>The top-left section has CSS properties of the </a:t>
            </a:r>
            <a:r>
              <a:rPr b="1" lang="en-US" sz="1300">
                <a:solidFill>
                  <a:srgbClr val="242729"/>
                </a:solidFill>
                <a:latin typeface="Consolas"/>
                <a:ea typeface="Consolas"/>
                <a:cs typeface="Consolas"/>
                <a:sym typeface="Consolas"/>
              </a:rPr>
              <a:t>p</a:t>
            </a:r>
            <a:r>
              <a:rPr lang="en-US" sz="1300">
                <a:solidFill>
                  <a:srgbClr val="242729"/>
                </a:solidFill>
              </a:rPr>
              <a:t> element.</a:t>
            </a:r>
            <a:endParaRPr sz="1300">
              <a:solidFill>
                <a:srgbClr val="242729"/>
              </a:solidFill>
            </a:endParaRPr>
          </a:p>
          <a:p>
            <a:pPr indent="-247650" lvl="0" marL="342900" rtl="0" algn="l">
              <a:lnSpc>
                <a:spcPct val="95000"/>
              </a:lnSpc>
              <a:spcBef>
                <a:spcPts val="800"/>
              </a:spcBef>
              <a:spcAft>
                <a:spcPts val="0"/>
              </a:spcAft>
              <a:buClr>
                <a:srgbClr val="242729"/>
              </a:buClr>
              <a:buSzPts val="1300"/>
              <a:buAutoNum type="arabicPeriod"/>
            </a:pPr>
            <a:r>
              <a:rPr lang="en-US" sz="1300">
                <a:solidFill>
                  <a:srgbClr val="242729"/>
                </a:solidFill>
              </a:rPr>
              <a:t>The bottom-left section has HTML code of the </a:t>
            </a:r>
            <a:r>
              <a:rPr b="1" lang="en-US" sz="1300">
                <a:solidFill>
                  <a:srgbClr val="242729"/>
                </a:solidFill>
                <a:latin typeface="Consolas"/>
                <a:ea typeface="Consolas"/>
                <a:cs typeface="Consolas"/>
                <a:sym typeface="Consolas"/>
              </a:rPr>
              <a:t>p</a:t>
            </a:r>
            <a:r>
              <a:rPr lang="en-US" sz="1300">
                <a:solidFill>
                  <a:srgbClr val="242729"/>
                </a:solidFill>
              </a:rPr>
              <a:t> element.</a:t>
            </a:r>
            <a:endParaRPr sz="1300">
              <a:solidFill>
                <a:srgbClr val="242729"/>
              </a:solidFill>
            </a:endParaRPr>
          </a:p>
          <a:p>
            <a:pPr indent="-247650" lvl="0" marL="342900" rtl="0" algn="l">
              <a:lnSpc>
                <a:spcPct val="95000"/>
              </a:lnSpc>
              <a:spcBef>
                <a:spcPts val="800"/>
              </a:spcBef>
              <a:spcAft>
                <a:spcPts val="0"/>
              </a:spcAft>
              <a:buClr>
                <a:srgbClr val="242729"/>
              </a:buClr>
              <a:buSzPts val="1300"/>
              <a:buAutoNum type="arabicPeriod"/>
            </a:pPr>
            <a:r>
              <a:rPr lang="en-US" sz="1300">
                <a:solidFill>
                  <a:srgbClr val="242729"/>
                </a:solidFill>
              </a:rPr>
              <a:t>The top-right section shows the box model diagram of the </a:t>
            </a:r>
            <a:r>
              <a:rPr b="1" lang="en-US" sz="1300">
                <a:solidFill>
                  <a:srgbClr val="242729"/>
                </a:solidFill>
                <a:latin typeface="Consolas"/>
                <a:ea typeface="Consolas"/>
                <a:cs typeface="Consolas"/>
                <a:sym typeface="Consolas"/>
              </a:rPr>
              <a:t>p</a:t>
            </a:r>
            <a:r>
              <a:rPr lang="en-US" sz="1300">
                <a:solidFill>
                  <a:srgbClr val="242729"/>
                </a:solidFill>
              </a:rPr>
              <a:t> element (copied from the browser inspector on Chrome).</a:t>
            </a:r>
            <a:endParaRPr sz="1300">
              <a:solidFill>
                <a:srgbClr val="242729"/>
              </a:solidFill>
            </a:endParaRPr>
          </a:p>
          <a:p>
            <a:pPr indent="-247650" lvl="0" marL="342900" rtl="0" algn="l">
              <a:lnSpc>
                <a:spcPct val="95000"/>
              </a:lnSpc>
              <a:spcBef>
                <a:spcPts val="800"/>
              </a:spcBef>
              <a:spcAft>
                <a:spcPts val="800"/>
              </a:spcAft>
              <a:buClr>
                <a:srgbClr val="242729"/>
              </a:buClr>
              <a:buSzPts val="1300"/>
              <a:buAutoNum type="arabicPeriod"/>
            </a:pPr>
            <a:r>
              <a:rPr lang="en-US" sz="1300">
                <a:solidFill>
                  <a:srgbClr val="242729"/>
                </a:solidFill>
              </a:rPr>
              <a:t>The bottom-right section shows the output of this HTML code.</a:t>
            </a:r>
            <a:endParaRPr sz="1500"/>
          </a:p>
        </p:txBody>
      </p:sp>
      <p:sp>
        <p:nvSpPr>
          <p:cNvPr id="820" name="Google Shape;820;p85"/>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a:t>‹#›</a:t>
            </a:fld>
            <a:endParaRPr/>
          </a:p>
        </p:txBody>
      </p:sp>
      <p:pic>
        <p:nvPicPr>
          <p:cNvPr id="821" name="Google Shape;821;p85"/>
          <p:cNvPicPr preferRelativeResize="0"/>
          <p:nvPr/>
        </p:nvPicPr>
        <p:blipFill>
          <a:blip r:embed="rId3">
            <a:alphaModFix/>
          </a:blip>
          <a:stretch>
            <a:fillRect/>
          </a:stretch>
        </p:blipFill>
        <p:spPr>
          <a:xfrm>
            <a:off x="3210244" y="1623600"/>
            <a:ext cx="5744494" cy="2796975"/>
          </a:xfrm>
          <a:prstGeom prst="rect">
            <a:avLst/>
          </a:prstGeom>
          <a:noFill/>
          <a:ln>
            <a:noFill/>
          </a:ln>
        </p:spPr>
      </p:pic>
      <p:sp>
        <p:nvSpPr>
          <p:cNvPr id="822" name="Google Shape;822;p85"/>
          <p:cNvSpPr txBox="1"/>
          <p:nvPr/>
        </p:nvSpPr>
        <p:spPr>
          <a:xfrm>
            <a:off x="557569" y="1306125"/>
            <a:ext cx="8040600" cy="338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US" sz="1300">
                <a:solidFill>
                  <a:srgbClr val="080808"/>
                </a:solidFill>
              </a:rPr>
              <a:t>The f</a:t>
            </a:r>
            <a:r>
              <a:rPr lang="en-US" sz="1300">
                <a:solidFill>
                  <a:srgbClr val="080808"/>
                </a:solidFill>
              </a:rPr>
              <a:t>ollowing example shows the box model diagram on the top-right for the specified code on the left.</a:t>
            </a:r>
            <a:endParaRPr sz="1300">
              <a:solidFill>
                <a:srgbClr val="08080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8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Introduction to </a:t>
            </a:r>
            <a:r>
              <a:rPr lang="en-US"/>
              <a:t>Cascading Style Sheets</a:t>
            </a:r>
            <a:endParaRPr/>
          </a:p>
        </p:txBody>
      </p:sp>
      <p:sp>
        <p:nvSpPr>
          <p:cNvPr id="829" name="Google Shape;829;p86"/>
          <p:cNvSpPr txBox="1"/>
          <p:nvPr/>
        </p:nvSpPr>
        <p:spPr>
          <a:xfrm>
            <a:off x="537881" y="1235344"/>
            <a:ext cx="8194500" cy="35958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i="0" lang="en-US" sz="1200" u="none" cap="none" strike="noStrike">
                <a:solidFill>
                  <a:schemeClr val="accent2"/>
                </a:solidFill>
                <a:highlight>
                  <a:srgbClr val="FFFFFF"/>
                </a:highlight>
              </a:rPr>
              <a:t>Cascading Style Sheets (CSS)</a:t>
            </a:r>
            <a:r>
              <a:rPr i="0" lang="en-US" sz="1200" u="none" cap="none" strike="noStrike">
                <a:solidFill>
                  <a:schemeClr val="accent2"/>
                </a:solidFill>
                <a:highlight>
                  <a:srgbClr val="FFFFFF"/>
                </a:highlight>
              </a:rPr>
              <a:t> is a </a:t>
            </a:r>
            <a:r>
              <a:rPr i="1" lang="en-US" sz="1200" u="none" cap="none" strike="noStrike">
                <a:solidFill>
                  <a:schemeClr val="accent2"/>
                </a:solidFill>
                <a:highlight>
                  <a:srgbClr val="FFFFFF"/>
                </a:highlight>
              </a:rPr>
              <a:t>style sheet language,</a:t>
            </a:r>
            <a:r>
              <a:rPr i="0" lang="en-US" sz="1200" u="none" cap="none" strike="noStrike">
                <a:solidFill>
                  <a:schemeClr val="accent2"/>
                </a:solidFill>
                <a:highlight>
                  <a:srgbClr val="FFFFFF"/>
                </a:highlight>
              </a:rPr>
              <a:t> which means that it lets you apply styles selectively to elements in HTML documents. For example, to select all of the paragraph elements on an HTML page and turn the text within them red, you would write this CSS:</a:t>
            </a:r>
            <a:endParaRPr i="0" sz="1200" u="none" cap="none" strike="noStrike">
              <a:solidFill>
                <a:schemeClr val="accent2"/>
              </a:solidFill>
              <a:highlight>
                <a:srgbClr val="FFFFFF"/>
              </a:highlight>
            </a:endParaRPr>
          </a:p>
          <a:p>
            <a:pPr indent="0" lvl="0" marL="0" marR="0" rtl="0" algn="l">
              <a:lnSpc>
                <a:spcPct val="115000"/>
              </a:lnSpc>
              <a:spcBef>
                <a:spcPts val="0"/>
              </a:spcBef>
              <a:spcAft>
                <a:spcPts val="0"/>
              </a:spcAft>
              <a:buNone/>
            </a:pPr>
            <a:r>
              <a:t/>
            </a:r>
            <a:endParaRPr sz="1200">
              <a:solidFill>
                <a:schemeClr val="accent2"/>
              </a:solidFill>
              <a:highlight>
                <a:srgbClr val="FFFFFF"/>
              </a:highlight>
            </a:endParaRPr>
          </a:p>
          <a:p>
            <a:pPr indent="0" lvl="0" marL="0" marR="0" rtl="0" algn="l">
              <a:lnSpc>
                <a:spcPct val="115000"/>
              </a:lnSpc>
              <a:spcBef>
                <a:spcPts val="0"/>
              </a:spcBef>
              <a:spcAft>
                <a:spcPts val="0"/>
              </a:spcAft>
              <a:buNone/>
            </a:pPr>
            <a:r>
              <a:t/>
            </a:r>
            <a:endParaRPr sz="1200">
              <a:solidFill>
                <a:schemeClr val="accent2"/>
              </a:solidFill>
              <a:highlight>
                <a:srgbClr val="FFFFFF"/>
              </a:highlight>
            </a:endParaRPr>
          </a:p>
          <a:p>
            <a:pPr indent="0" lvl="0" marL="0" marR="0" rtl="0" algn="l">
              <a:lnSpc>
                <a:spcPct val="115000"/>
              </a:lnSpc>
              <a:spcBef>
                <a:spcPts val="0"/>
              </a:spcBef>
              <a:spcAft>
                <a:spcPts val="0"/>
              </a:spcAft>
              <a:buNone/>
            </a:pPr>
            <a:r>
              <a:t/>
            </a:r>
            <a:endParaRPr sz="1200">
              <a:solidFill>
                <a:schemeClr val="accent2"/>
              </a:solidFill>
              <a:highlight>
                <a:srgbClr val="FFFFFF"/>
              </a:highlight>
            </a:endParaRPr>
          </a:p>
          <a:p>
            <a:pPr indent="0" lvl="0" marL="0" rtl="0" algn="l">
              <a:lnSpc>
                <a:spcPct val="115000"/>
              </a:lnSpc>
              <a:spcBef>
                <a:spcPts val="0"/>
              </a:spcBef>
              <a:spcAft>
                <a:spcPts val="0"/>
              </a:spcAft>
              <a:buNone/>
            </a:pPr>
            <a:r>
              <a:t/>
            </a:r>
            <a:endParaRPr sz="1200"/>
          </a:p>
          <a:p>
            <a:pPr indent="0" lvl="0" marL="0" rtl="0" algn="l">
              <a:lnSpc>
                <a:spcPct val="115000"/>
              </a:lnSpc>
              <a:spcBef>
                <a:spcPts val="0"/>
              </a:spcBef>
              <a:spcAft>
                <a:spcPts val="0"/>
              </a:spcAft>
              <a:buNone/>
            </a:pPr>
            <a:r>
              <a:rPr lang="en-US" sz="1200"/>
              <a:t>CSS alone has no effect. Take this analogy to understand the difference between HTML and HTML with CSS:</a:t>
            </a:r>
            <a:endParaRPr sz="1200"/>
          </a:p>
          <a:p>
            <a:pPr indent="-241300" lvl="0" marL="342900" rtl="0" algn="l">
              <a:lnSpc>
                <a:spcPct val="115000"/>
              </a:lnSpc>
              <a:spcBef>
                <a:spcPts val="0"/>
              </a:spcBef>
              <a:spcAft>
                <a:spcPts val="0"/>
              </a:spcAft>
              <a:buClr>
                <a:schemeClr val="accent4"/>
              </a:buClr>
              <a:buSzPts val="1200"/>
              <a:buChar char="➢"/>
            </a:pPr>
            <a:r>
              <a:rPr lang="en-US" sz="1200"/>
              <a:t>HTML is like a car, but without paint or polish. It can have content, like furnishings and accessories, but they are all bland and unfinished.</a:t>
            </a:r>
            <a:endParaRPr sz="1200"/>
          </a:p>
          <a:p>
            <a:pPr indent="-241300" lvl="0" marL="342900" rtl="0" algn="l">
              <a:lnSpc>
                <a:spcPct val="115000"/>
              </a:lnSpc>
              <a:spcBef>
                <a:spcPts val="0"/>
              </a:spcBef>
              <a:spcAft>
                <a:spcPts val="0"/>
              </a:spcAft>
              <a:buClr>
                <a:schemeClr val="accent4"/>
              </a:buClr>
              <a:buSzPts val="1200"/>
              <a:buChar char="➢"/>
            </a:pPr>
            <a:r>
              <a:rPr lang="en-US" sz="1200"/>
              <a:t>HTML with CSS is that same car, but with color, style, and polish</a:t>
            </a:r>
            <a:r>
              <a:rPr lang="en-US" sz="1200"/>
              <a:t>. The CSS adds the finishing touches to make the car look good as well as drive well.</a:t>
            </a:r>
            <a:endParaRPr sz="1200"/>
          </a:p>
          <a:p>
            <a:pPr indent="0" lvl="0" marL="0" marR="0" rtl="0" algn="l">
              <a:lnSpc>
                <a:spcPct val="115000"/>
              </a:lnSpc>
              <a:spcBef>
                <a:spcPts val="0"/>
              </a:spcBef>
              <a:spcAft>
                <a:spcPts val="0"/>
              </a:spcAft>
              <a:buClr>
                <a:srgbClr val="000000"/>
              </a:buClr>
              <a:buSzPts val="1100"/>
              <a:buFont typeface="Arial"/>
              <a:buNone/>
            </a:pPr>
            <a:r>
              <a:t/>
            </a:r>
            <a:endParaRPr i="0" sz="1200" u="none" cap="none" strike="noStrike">
              <a:solidFill>
                <a:schemeClr val="accent2"/>
              </a:solidFill>
              <a:highlight>
                <a:srgbClr val="FFFFFF"/>
              </a:highlight>
            </a:endParaRPr>
          </a:p>
          <a:p>
            <a:pPr indent="0" lvl="0" marL="0" marR="0" rtl="0" algn="l">
              <a:lnSpc>
                <a:spcPct val="115000"/>
              </a:lnSpc>
              <a:spcBef>
                <a:spcPts val="0"/>
              </a:spcBef>
              <a:spcAft>
                <a:spcPts val="0"/>
              </a:spcAft>
              <a:buNone/>
            </a:pPr>
            <a:r>
              <a:rPr i="0" lang="en-US" sz="1200" u="none" cap="none" strike="noStrike">
                <a:solidFill>
                  <a:schemeClr val="accent2"/>
                </a:solidFill>
                <a:highlight>
                  <a:srgbClr val="FFFFFF"/>
                </a:highlight>
              </a:rPr>
              <a:t>Web browsers apply CSS rules to a document to affect how they are displayed. This is done by applying:</a:t>
            </a:r>
            <a:endParaRPr sz="1200">
              <a:solidFill>
                <a:schemeClr val="accent2"/>
              </a:solidFill>
              <a:highlight>
                <a:srgbClr val="FFFFFF"/>
              </a:highlight>
            </a:endParaRPr>
          </a:p>
          <a:p>
            <a:pPr indent="-241300" lvl="0" marL="342900" marR="0" rtl="0" algn="l">
              <a:lnSpc>
                <a:spcPct val="115000"/>
              </a:lnSpc>
              <a:spcBef>
                <a:spcPts val="0"/>
              </a:spcBef>
              <a:spcAft>
                <a:spcPts val="0"/>
              </a:spcAft>
              <a:buClr>
                <a:schemeClr val="accent4"/>
              </a:buClr>
              <a:buSzPts val="1200"/>
              <a:buChar char="➢"/>
            </a:pPr>
            <a:r>
              <a:rPr b="1" i="0" lang="en-US" sz="1200" u="none" cap="none" strike="noStrike">
                <a:solidFill>
                  <a:schemeClr val="accent2"/>
                </a:solidFill>
                <a:highlight>
                  <a:srgbClr val="FFFFFF"/>
                </a:highlight>
              </a:rPr>
              <a:t>Selectors:</a:t>
            </a:r>
            <a:r>
              <a:rPr i="0" lang="en-US" sz="1200" u="none" cap="none" strike="noStrike">
                <a:solidFill>
                  <a:schemeClr val="accent2"/>
                </a:solidFill>
                <a:highlight>
                  <a:srgbClr val="FFFFFF"/>
                </a:highlight>
              </a:rPr>
              <a:t> </a:t>
            </a:r>
            <a:r>
              <a:rPr lang="en-US" sz="1200">
                <a:solidFill>
                  <a:schemeClr val="accent2"/>
                </a:solidFill>
                <a:highlight>
                  <a:srgbClr val="FFFFFF"/>
                </a:highlight>
              </a:rPr>
              <a:t>E</a:t>
            </a:r>
            <a:r>
              <a:rPr i="0" lang="en-US" sz="1200" u="none" cap="none" strike="noStrike">
                <a:solidFill>
                  <a:schemeClr val="accent2"/>
                </a:solidFill>
                <a:highlight>
                  <a:srgbClr val="FFFFFF"/>
                </a:highlight>
              </a:rPr>
              <a:t>lement(s) you want to apply the updated property values to.</a:t>
            </a:r>
            <a:endParaRPr sz="1200">
              <a:solidFill>
                <a:schemeClr val="accent2"/>
              </a:solidFill>
              <a:highlight>
                <a:srgbClr val="FFFFFF"/>
              </a:highlight>
            </a:endParaRPr>
          </a:p>
          <a:p>
            <a:pPr indent="-241300" lvl="0" marL="342900" marR="0" rtl="0" algn="l">
              <a:lnSpc>
                <a:spcPct val="115000"/>
              </a:lnSpc>
              <a:spcBef>
                <a:spcPts val="0"/>
              </a:spcBef>
              <a:spcAft>
                <a:spcPts val="0"/>
              </a:spcAft>
              <a:buClr>
                <a:schemeClr val="accent4"/>
              </a:buClr>
              <a:buSzPts val="1200"/>
              <a:buChar char="➢"/>
            </a:pPr>
            <a:r>
              <a:rPr b="1" i="0" lang="en-US" sz="1200" u="none" cap="none" strike="noStrike">
                <a:solidFill>
                  <a:schemeClr val="accent2"/>
                </a:solidFill>
                <a:highlight>
                  <a:srgbClr val="FFFFFF"/>
                </a:highlight>
              </a:rPr>
              <a:t>Properties:</a:t>
            </a:r>
            <a:r>
              <a:rPr i="0" lang="en-US" sz="1200" u="none" cap="none" strike="noStrike">
                <a:solidFill>
                  <a:schemeClr val="accent2"/>
                </a:solidFill>
                <a:highlight>
                  <a:srgbClr val="FFFFFF"/>
                </a:highlight>
              </a:rPr>
              <a:t> </a:t>
            </a:r>
            <a:r>
              <a:rPr lang="en-US" sz="1200">
                <a:solidFill>
                  <a:schemeClr val="accent2"/>
                </a:solidFill>
                <a:highlight>
                  <a:srgbClr val="FFFFFF"/>
                </a:highlight>
              </a:rPr>
              <a:t>V</a:t>
            </a:r>
            <a:r>
              <a:rPr i="0" lang="en-US" sz="1200" u="none" cap="none" strike="noStrike">
                <a:solidFill>
                  <a:schemeClr val="accent2"/>
                </a:solidFill>
                <a:highlight>
                  <a:srgbClr val="FFFFFF"/>
                </a:highlight>
              </a:rPr>
              <a:t>alues set to update how the HTML content is displayed.</a:t>
            </a:r>
            <a:endParaRPr i="0" sz="1200" u="none" cap="none" strike="noStrike">
              <a:solidFill>
                <a:schemeClr val="accent2"/>
              </a:solidFill>
              <a:highlight>
                <a:srgbClr val="FFFFFF"/>
              </a:highlight>
            </a:endParaRPr>
          </a:p>
        </p:txBody>
      </p:sp>
      <p:sp>
        <p:nvSpPr>
          <p:cNvPr id="830" name="Google Shape;830;p86"/>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831" name="Google Shape;831;p86"/>
          <p:cNvSpPr txBox="1"/>
          <p:nvPr/>
        </p:nvSpPr>
        <p:spPr>
          <a:xfrm>
            <a:off x="3183431" y="1990575"/>
            <a:ext cx="2903400" cy="692700"/>
          </a:xfrm>
          <a:prstGeom prst="rect">
            <a:avLst/>
          </a:prstGeom>
          <a:noFill/>
          <a:ln cap="flat" cmpd="sng" w="9525">
            <a:solidFill>
              <a:schemeClr val="dk1"/>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200">
                <a:solidFill>
                  <a:srgbClr val="0033B3"/>
                </a:solidFill>
                <a:highlight>
                  <a:srgbClr val="FFFFFF"/>
                </a:highlight>
                <a:latin typeface="Consolas"/>
                <a:ea typeface="Consolas"/>
                <a:cs typeface="Consolas"/>
                <a:sym typeface="Consolas"/>
              </a:rPr>
              <a:t>p </a:t>
            </a:r>
            <a:r>
              <a:rPr lang="en-US" sz="1200">
                <a:solidFill>
                  <a:srgbClr val="080808"/>
                </a:solidFill>
                <a:highlight>
                  <a:srgbClr val="FFFFFF"/>
                </a:highlight>
                <a:latin typeface="Consolas"/>
                <a:ea typeface="Consolas"/>
                <a:cs typeface="Consolas"/>
                <a:sym typeface="Consolas"/>
              </a:rPr>
              <a:t>{</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200">
                <a:solidFill>
                  <a:srgbClr val="080808"/>
                </a:solidFill>
                <a:highlight>
                  <a:srgbClr val="FFFFFF"/>
                </a:highlight>
                <a:latin typeface="Consolas"/>
                <a:ea typeface="Consolas"/>
                <a:cs typeface="Consolas"/>
                <a:sym typeface="Consolas"/>
              </a:rPr>
              <a:t>   </a:t>
            </a:r>
            <a:r>
              <a:rPr lang="en-US" sz="1200">
                <a:solidFill>
                  <a:srgbClr val="174AD4"/>
                </a:solidFill>
                <a:highlight>
                  <a:srgbClr val="FFFFFF"/>
                </a:highlight>
                <a:latin typeface="Consolas"/>
                <a:ea typeface="Consolas"/>
                <a:cs typeface="Consolas"/>
                <a:sym typeface="Consolas"/>
              </a:rPr>
              <a:t>color</a:t>
            </a:r>
            <a:r>
              <a:rPr lang="en-US" sz="1200">
                <a:solidFill>
                  <a:srgbClr val="080808"/>
                </a:solidFill>
                <a:highlight>
                  <a:srgbClr val="FFFFFF"/>
                </a:highlight>
                <a:latin typeface="Consolas"/>
                <a:ea typeface="Consolas"/>
                <a:cs typeface="Consolas"/>
                <a:sym typeface="Consolas"/>
              </a:rPr>
              <a:t>: </a:t>
            </a:r>
            <a:r>
              <a:rPr lang="en-US" sz="1200">
                <a:solidFill>
                  <a:srgbClr val="067D17"/>
                </a:solidFill>
                <a:highlight>
                  <a:srgbClr val="FFFFFF"/>
                </a:highlight>
                <a:latin typeface="Consolas"/>
                <a:ea typeface="Consolas"/>
                <a:cs typeface="Consolas"/>
                <a:sym typeface="Consolas"/>
              </a:rPr>
              <a:t>red</a:t>
            </a:r>
            <a:r>
              <a:rPr lang="en-US" sz="1200">
                <a:solidFill>
                  <a:srgbClr val="080808"/>
                </a:solidFill>
                <a:highlight>
                  <a:srgbClr val="FFFFFF"/>
                </a:highlight>
                <a:latin typeface="Consolas"/>
                <a:ea typeface="Consolas"/>
                <a:cs typeface="Consolas"/>
                <a:sym typeface="Consolas"/>
              </a:rPr>
              <a:t>;</a:t>
            </a:r>
            <a:endParaRPr sz="12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200">
                <a:solidFill>
                  <a:srgbClr val="080808"/>
                </a:solidFill>
                <a:highlight>
                  <a:srgbClr val="FFFFFF"/>
                </a:highlight>
                <a:latin typeface="Consolas"/>
                <a:ea typeface="Consolas"/>
                <a:cs typeface="Consolas"/>
                <a:sym typeface="Consolas"/>
              </a:rPr>
              <a:t>}</a:t>
            </a:r>
            <a:endParaRPr sz="1200">
              <a:solidFill>
                <a:srgbClr val="080808"/>
              </a:solidFill>
              <a:highlight>
                <a:srgbClr val="FFFFFF"/>
              </a:highlight>
              <a:latin typeface="Consolas"/>
              <a:ea typeface="Consolas"/>
              <a:cs typeface="Consolas"/>
              <a:sym typeface="Consola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87"/>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rPr lang="en-US"/>
              <a:t>Properties and Values in CSS</a:t>
            </a:r>
            <a:endParaRPr/>
          </a:p>
        </p:txBody>
      </p:sp>
      <p:sp>
        <p:nvSpPr>
          <p:cNvPr id="838" name="Google Shape;838;p87"/>
          <p:cNvSpPr txBox="1"/>
          <p:nvPr/>
        </p:nvSpPr>
        <p:spPr>
          <a:xfrm>
            <a:off x="530375" y="1220375"/>
            <a:ext cx="8238600" cy="19548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i="0" lang="en-US" sz="1400" u="none" cap="none" strike="noStrike">
                <a:solidFill>
                  <a:schemeClr val="accent2"/>
                </a:solidFill>
              </a:rPr>
              <a:t>For each </a:t>
            </a:r>
            <a:r>
              <a:rPr b="1" lang="en-US" sz="1400">
                <a:solidFill>
                  <a:schemeClr val="accent2"/>
                </a:solidFill>
              </a:rPr>
              <a:t>S</a:t>
            </a:r>
            <a:r>
              <a:rPr b="1" i="0" lang="en-US" sz="1400" u="none" cap="none" strike="noStrike">
                <a:solidFill>
                  <a:schemeClr val="accent2"/>
                </a:solidFill>
              </a:rPr>
              <a:t>elector</a:t>
            </a:r>
            <a:r>
              <a:rPr i="0" lang="en-US" sz="1400" u="none" cap="none" strike="noStrike">
                <a:solidFill>
                  <a:schemeClr val="accent2"/>
                </a:solidFill>
              </a:rPr>
              <a:t>, there are </a:t>
            </a:r>
            <a:r>
              <a:rPr b="1" i="0" lang="en-US" sz="1400" u="none" cap="none" strike="noStrike">
                <a:solidFill>
                  <a:schemeClr val="accent2"/>
                </a:solidFill>
              </a:rPr>
              <a:t>“properties”</a:t>
            </a:r>
            <a:r>
              <a:rPr i="0" lang="en-US" sz="1400" u="none" cap="none" strike="noStrike">
                <a:solidFill>
                  <a:schemeClr val="accent2"/>
                </a:solidFill>
              </a:rPr>
              <a:t> inside curly brackets, which simply take the form of words, such as color, font</a:t>
            </a:r>
            <a:r>
              <a:rPr lang="en-US" sz="1400">
                <a:solidFill>
                  <a:schemeClr val="accent2"/>
                </a:solidFill>
              </a:rPr>
              <a:t> </a:t>
            </a:r>
            <a:r>
              <a:rPr i="0" lang="en-US" sz="1400" u="none" cap="none" strike="noStrike">
                <a:solidFill>
                  <a:schemeClr val="accent2"/>
                </a:solidFill>
              </a:rPr>
              <a:t>weight, or background</a:t>
            </a:r>
            <a:r>
              <a:rPr lang="en-US" sz="1400">
                <a:solidFill>
                  <a:schemeClr val="accent2"/>
                </a:solidFill>
              </a:rPr>
              <a:t> </a:t>
            </a:r>
            <a:r>
              <a:rPr i="0" lang="en-US" sz="1400" u="none" cap="none" strike="noStrike">
                <a:solidFill>
                  <a:schemeClr val="accent2"/>
                </a:solidFill>
              </a:rPr>
              <a:t>color. The basic syntax is as follows:</a:t>
            </a:r>
            <a:endParaRPr i="0" sz="1400" u="none" cap="none" strike="noStrike">
              <a:solidFill>
                <a:schemeClr val="accent2"/>
              </a:solidFill>
            </a:endParaRPr>
          </a:p>
          <a:p>
            <a:pPr indent="-234950" lvl="0" marL="342900" rtl="0" algn="l">
              <a:spcBef>
                <a:spcPts val="800"/>
              </a:spcBef>
              <a:spcAft>
                <a:spcPts val="0"/>
              </a:spcAft>
              <a:buClr>
                <a:srgbClr val="F98C61"/>
              </a:buClr>
              <a:buSzPts val="1100"/>
              <a:buChar char="➢"/>
            </a:pPr>
            <a:r>
              <a:rPr b="1" lang="en-US" sz="1100">
                <a:solidFill>
                  <a:srgbClr val="242729"/>
                </a:solidFill>
              </a:rPr>
              <a:t>Single selector, single property: </a:t>
            </a:r>
            <a:r>
              <a:rPr lang="en-US" sz="1100">
                <a:solidFill>
                  <a:srgbClr val="990000"/>
                </a:solidFill>
                <a:latin typeface="Consolas"/>
                <a:ea typeface="Consolas"/>
                <a:cs typeface="Consolas"/>
                <a:sym typeface="Consolas"/>
              </a:rPr>
              <a:t>selector </a:t>
            </a:r>
            <a:r>
              <a:rPr lang="en-US" sz="1100">
                <a:solidFill>
                  <a:srgbClr val="F98C61"/>
                </a:solidFill>
                <a:latin typeface="Consolas"/>
                <a:ea typeface="Consolas"/>
                <a:cs typeface="Consolas"/>
                <a:sym typeface="Consolas"/>
              </a:rPr>
              <a:t>{ property: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a:t>
            </a:r>
            <a:r>
              <a:rPr lang="en-US" sz="1100">
                <a:solidFill>
                  <a:srgbClr val="38761D"/>
                </a:solidFill>
                <a:latin typeface="Consolas"/>
                <a:ea typeface="Consolas"/>
                <a:cs typeface="Consolas"/>
                <a:sym typeface="Consolas"/>
              </a:rPr>
              <a:t> </a:t>
            </a:r>
            <a:r>
              <a:rPr lang="en-US" sz="1100">
                <a:solidFill>
                  <a:srgbClr val="F98C61"/>
                </a:solidFill>
                <a:latin typeface="Consolas"/>
                <a:ea typeface="Consolas"/>
                <a:cs typeface="Consolas"/>
                <a:sym typeface="Consolas"/>
              </a:rPr>
              <a:t>}</a:t>
            </a:r>
            <a:endParaRPr sz="1100">
              <a:solidFill>
                <a:srgbClr val="F98C61"/>
              </a:solidFill>
              <a:latin typeface="Consolas"/>
              <a:ea typeface="Consolas"/>
              <a:cs typeface="Consolas"/>
              <a:sym typeface="Consolas"/>
            </a:endParaRPr>
          </a:p>
          <a:p>
            <a:pPr indent="-234950" lvl="0" marL="342900" rtl="0" algn="l">
              <a:spcBef>
                <a:spcPts val="800"/>
              </a:spcBef>
              <a:spcAft>
                <a:spcPts val="0"/>
              </a:spcAft>
              <a:buClr>
                <a:srgbClr val="F98C61"/>
              </a:buClr>
              <a:buSzPts val="1100"/>
              <a:buChar char="➢"/>
            </a:pPr>
            <a:r>
              <a:rPr b="1" lang="en-US" sz="1100">
                <a:solidFill>
                  <a:srgbClr val="242729"/>
                </a:solidFill>
              </a:rPr>
              <a:t>Single selector, multiple properties: </a:t>
            </a:r>
            <a:r>
              <a:rPr lang="en-US" sz="1100">
                <a:solidFill>
                  <a:srgbClr val="990000"/>
                </a:solidFill>
                <a:latin typeface="Consolas"/>
                <a:ea typeface="Consolas"/>
                <a:cs typeface="Consolas"/>
                <a:sym typeface="Consolas"/>
              </a:rPr>
              <a:t>selector</a:t>
            </a:r>
            <a:r>
              <a:rPr lang="en-US" sz="1100">
                <a:solidFill>
                  <a:srgbClr val="242729"/>
                </a:solidFill>
                <a:latin typeface="Consolas"/>
                <a:ea typeface="Consolas"/>
                <a:cs typeface="Consolas"/>
                <a:sym typeface="Consolas"/>
              </a:rPr>
              <a:t> </a:t>
            </a:r>
            <a:r>
              <a:rPr lang="en-US" sz="1100">
                <a:solidFill>
                  <a:srgbClr val="F98C61"/>
                </a:solidFill>
                <a:latin typeface="Consolas"/>
                <a:ea typeface="Consolas"/>
                <a:cs typeface="Consolas"/>
                <a:sym typeface="Consolas"/>
              </a:rPr>
              <a:t>{ property1: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 Property2: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a:t>
            </a:r>
            <a:r>
              <a:rPr lang="en-US" sz="1100">
                <a:solidFill>
                  <a:srgbClr val="38761D"/>
                </a:solidFill>
                <a:latin typeface="Consolas"/>
                <a:ea typeface="Consolas"/>
                <a:cs typeface="Consolas"/>
                <a:sym typeface="Consolas"/>
              </a:rPr>
              <a:t> </a:t>
            </a:r>
            <a:r>
              <a:rPr lang="en-US" sz="1100">
                <a:solidFill>
                  <a:srgbClr val="F98C61"/>
                </a:solidFill>
                <a:latin typeface="Consolas"/>
                <a:ea typeface="Consolas"/>
                <a:cs typeface="Consolas"/>
                <a:sym typeface="Consolas"/>
              </a:rPr>
              <a:t>}</a:t>
            </a:r>
            <a:endParaRPr sz="1100">
              <a:solidFill>
                <a:srgbClr val="F98C61"/>
              </a:solidFill>
              <a:latin typeface="Consolas"/>
              <a:ea typeface="Consolas"/>
              <a:cs typeface="Consolas"/>
              <a:sym typeface="Consolas"/>
            </a:endParaRPr>
          </a:p>
          <a:p>
            <a:pPr indent="-234950" lvl="0" marL="342900" rtl="0" algn="l">
              <a:spcBef>
                <a:spcPts val="800"/>
              </a:spcBef>
              <a:spcAft>
                <a:spcPts val="0"/>
              </a:spcAft>
              <a:buClr>
                <a:srgbClr val="F98C61"/>
              </a:buClr>
              <a:buSzPts val="1100"/>
              <a:buChar char="➢"/>
            </a:pPr>
            <a:r>
              <a:rPr b="1" lang="en-US" sz="1100">
                <a:solidFill>
                  <a:srgbClr val="242729"/>
                </a:solidFill>
              </a:rPr>
              <a:t>Multiple selectors, single property</a:t>
            </a:r>
            <a:r>
              <a:rPr b="1" lang="en-US" sz="1100">
                <a:solidFill>
                  <a:schemeClr val="accent2"/>
                </a:solidFill>
              </a:rPr>
              <a:t>:</a:t>
            </a:r>
            <a:r>
              <a:rPr b="1" lang="en-US" sz="1100">
                <a:solidFill>
                  <a:srgbClr val="990000"/>
                </a:solidFill>
              </a:rPr>
              <a:t> </a:t>
            </a:r>
            <a:r>
              <a:rPr lang="en-US" sz="1100">
                <a:solidFill>
                  <a:srgbClr val="990000"/>
                </a:solidFill>
                <a:latin typeface="Consolas"/>
                <a:ea typeface="Consolas"/>
                <a:cs typeface="Consolas"/>
                <a:sym typeface="Consolas"/>
              </a:rPr>
              <a:t>selector1, selector2, selector3</a:t>
            </a:r>
            <a:r>
              <a:rPr lang="en-US" sz="1100">
                <a:solidFill>
                  <a:srgbClr val="F98C61"/>
                </a:solidFill>
                <a:latin typeface="Consolas"/>
                <a:ea typeface="Consolas"/>
                <a:cs typeface="Consolas"/>
                <a:sym typeface="Consolas"/>
              </a:rPr>
              <a:t> { property :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a:t>
            </a:r>
            <a:r>
              <a:rPr lang="en-US" sz="1100">
                <a:solidFill>
                  <a:srgbClr val="38761D"/>
                </a:solidFill>
                <a:latin typeface="Consolas"/>
                <a:ea typeface="Consolas"/>
                <a:cs typeface="Consolas"/>
                <a:sym typeface="Consolas"/>
              </a:rPr>
              <a:t> </a:t>
            </a:r>
            <a:r>
              <a:rPr lang="en-US" sz="1100">
                <a:solidFill>
                  <a:srgbClr val="F98C61"/>
                </a:solidFill>
                <a:latin typeface="Consolas"/>
                <a:ea typeface="Consolas"/>
                <a:cs typeface="Consolas"/>
                <a:sym typeface="Consolas"/>
              </a:rPr>
              <a:t>}</a:t>
            </a:r>
            <a:endParaRPr sz="1100">
              <a:solidFill>
                <a:srgbClr val="F98C61"/>
              </a:solidFill>
              <a:latin typeface="Consolas"/>
              <a:ea typeface="Consolas"/>
              <a:cs typeface="Consolas"/>
              <a:sym typeface="Consolas"/>
            </a:endParaRPr>
          </a:p>
          <a:p>
            <a:pPr indent="-234950" lvl="0" marL="342900" rtl="0" algn="l">
              <a:spcBef>
                <a:spcPts val="800"/>
              </a:spcBef>
              <a:spcAft>
                <a:spcPts val="0"/>
              </a:spcAft>
              <a:buClr>
                <a:srgbClr val="F98C61"/>
              </a:buClr>
              <a:buSzPts val="1100"/>
              <a:buChar char="➢"/>
            </a:pPr>
            <a:r>
              <a:rPr b="1" lang="en-US" sz="1100">
                <a:solidFill>
                  <a:srgbClr val="242729"/>
                </a:solidFill>
              </a:rPr>
              <a:t>Multiple selectors, multiple properties:</a:t>
            </a:r>
            <a:r>
              <a:rPr b="1" lang="en-US" sz="1100">
                <a:solidFill>
                  <a:srgbClr val="990000"/>
                </a:solidFill>
              </a:rPr>
              <a:t> </a:t>
            </a:r>
            <a:r>
              <a:rPr lang="en-US" sz="1100">
                <a:solidFill>
                  <a:srgbClr val="990000"/>
                </a:solidFill>
                <a:latin typeface="Consolas"/>
                <a:ea typeface="Consolas"/>
                <a:cs typeface="Consolas"/>
                <a:sym typeface="Consolas"/>
              </a:rPr>
              <a:t>selector1, selector2, selector3</a:t>
            </a:r>
            <a:r>
              <a:rPr lang="en-US" sz="1100">
                <a:solidFill>
                  <a:srgbClr val="F98C61"/>
                </a:solidFill>
                <a:latin typeface="Consolas"/>
                <a:ea typeface="Consolas"/>
                <a:cs typeface="Consolas"/>
                <a:sym typeface="Consolas"/>
              </a:rPr>
              <a:t> { property1: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 property2: </a:t>
            </a:r>
            <a:r>
              <a:rPr lang="en-US" sz="1100">
                <a:solidFill>
                  <a:srgbClr val="38761D"/>
                </a:solidFill>
                <a:latin typeface="Consolas"/>
                <a:ea typeface="Consolas"/>
                <a:cs typeface="Consolas"/>
                <a:sym typeface="Consolas"/>
              </a:rPr>
              <a:t>value</a:t>
            </a:r>
            <a:r>
              <a:rPr lang="en-US" sz="1100">
                <a:solidFill>
                  <a:srgbClr val="F98C61"/>
                </a:solidFill>
                <a:latin typeface="Consolas"/>
                <a:ea typeface="Consolas"/>
                <a:cs typeface="Consolas"/>
                <a:sym typeface="Consolas"/>
              </a:rPr>
              <a:t>;</a:t>
            </a:r>
            <a:r>
              <a:rPr lang="en-US" sz="1100">
                <a:solidFill>
                  <a:srgbClr val="38761D"/>
                </a:solidFill>
                <a:latin typeface="Consolas"/>
                <a:ea typeface="Consolas"/>
                <a:cs typeface="Consolas"/>
                <a:sym typeface="Consolas"/>
              </a:rPr>
              <a:t> </a:t>
            </a:r>
            <a:r>
              <a:rPr lang="en-US" sz="1100">
                <a:solidFill>
                  <a:srgbClr val="F98C61"/>
                </a:solidFill>
                <a:latin typeface="Consolas"/>
                <a:ea typeface="Consolas"/>
                <a:cs typeface="Consolas"/>
                <a:sym typeface="Consolas"/>
              </a:rPr>
              <a:t>}</a:t>
            </a:r>
            <a:endParaRPr>
              <a:solidFill>
                <a:schemeClr val="accent2"/>
              </a:solidFill>
              <a:latin typeface="Consolas"/>
              <a:ea typeface="Consolas"/>
              <a:cs typeface="Consolas"/>
              <a:sym typeface="Consolas"/>
            </a:endParaRPr>
          </a:p>
          <a:p>
            <a:pPr indent="0" lvl="0" marL="0" marR="0" rtl="0" algn="l">
              <a:lnSpc>
                <a:spcPct val="100000"/>
              </a:lnSpc>
              <a:spcBef>
                <a:spcPts val="800"/>
              </a:spcBef>
              <a:spcAft>
                <a:spcPts val="800"/>
              </a:spcAft>
              <a:buNone/>
            </a:pPr>
            <a:r>
              <a:rPr i="0" lang="en-US" sz="1400" u="none" cap="none" strike="noStrike">
                <a:solidFill>
                  <a:schemeClr val="accent2"/>
                </a:solidFill>
              </a:rPr>
              <a:t>A value is given to the property following a colon. Semicolons are used to separate the properties.</a:t>
            </a:r>
            <a:endParaRPr i="0" sz="900" u="none" cap="none" strike="noStrike">
              <a:solidFill>
                <a:schemeClr val="accent2"/>
              </a:solidFill>
              <a:highlight>
                <a:srgbClr val="FFFFFF"/>
              </a:highlight>
            </a:endParaRPr>
          </a:p>
        </p:txBody>
      </p:sp>
      <p:sp>
        <p:nvSpPr>
          <p:cNvPr id="839" name="Google Shape;839;p87"/>
          <p:cNvSpPr txBox="1"/>
          <p:nvPr/>
        </p:nvSpPr>
        <p:spPr>
          <a:xfrm>
            <a:off x="495413" y="3297531"/>
            <a:ext cx="3430500" cy="985200"/>
          </a:xfrm>
          <a:prstGeom prst="rect">
            <a:avLst/>
          </a:prstGeom>
          <a:noFill/>
          <a:ln cap="flat" cmpd="sng" w="9525">
            <a:solidFill>
              <a:srgbClr val="000000"/>
            </a:solidFill>
            <a:prstDash val="solid"/>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100">
                <a:solidFill>
                  <a:srgbClr val="0033B3"/>
                </a:solidFill>
                <a:highlight>
                  <a:srgbClr val="FFFFFF"/>
                </a:highlight>
                <a:latin typeface="Consolas"/>
                <a:ea typeface="Consolas"/>
                <a:cs typeface="Consolas"/>
                <a:sym typeface="Consolas"/>
              </a:rPr>
              <a:t>body </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border-width</a:t>
            </a:r>
            <a:r>
              <a:rPr lang="en-US" sz="1100">
                <a:solidFill>
                  <a:srgbClr val="080808"/>
                </a:solidFill>
                <a:highlight>
                  <a:srgbClr val="FFFFFF"/>
                </a:highlight>
                <a:latin typeface="Consolas"/>
                <a:ea typeface="Consolas"/>
                <a:cs typeface="Consolas"/>
                <a:sym typeface="Consolas"/>
              </a:rPr>
              <a:t>: </a:t>
            </a:r>
            <a:r>
              <a:rPr lang="en-US" sz="1100">
                <a:solidFill>
                  <a:srgbClr val="1750EB"/>
                </a:solidFill>
                <a:highlight>
                  <a:srgbClr val="FFFFFF"/>
                </a:highlight>
                <a:latin typeface="Consolas"/>
                <a:ea typeface="Consolas"/>
                <a:cs typeface="Consolas"/>
                <a:sym typeface="Consolas"/>
              </a:rPr>
              <a:t>1</a:t>
            </a:r>
            <a:r>
              <a:rPr lang="en-US" sz="1100">
                <a:solidFill>
                  <a:srgbClr val="067D17"/>
                </a:solidFill>
                <a:highlight>
                  <a:srgbClr val="FFFFFF"/>
                </a:highlight>
                <a:latin typeface="Consolas"/>
                <a:ea typeface="Consolas"/>
                <a:cs typeface="Consolas"/>
                <a:sym typeface="Consolas"/>
              </a:rPr>
              <a:t>px</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border-style</a:t>
            </a:r>
            <a:r>
              <a:rPr lang="en-US" sz="1100">
                <a:solidFill>
                  <a:srgbClr val="080808"/>
                </a:solidFill>
                <a:highlight>
                  <a:srgbClr val="FFFFFF"/>
                </a:highlight>
                <a:latin typeface="Consolas"/>
                <a:ea typeface="Consolas"/>
                <a:cs typeface="Consolas"/>
                <a:sym typeface="Consolas"/>
              </a:rPr>
              <a:t>: </a:t>
            </a:r>
            <a:r>
              <a:rPr lang="en-US" sz="1100">
                <a:solidFill>
                  <a:srgbClr val="067D17"/>
                </a:solidFill>
                <a:highlight>
                  <a:srgbClr val="FFFFFF"/>
                </a:highlight>
                <a:latin typeface="Consolas"/>
                <a:ea typeface="Consolas"/>
                <a:cs typeface="Consolas"/>
                <a:sym typeface="Consolas"/>
              </a:rPr>
              <a:t>dashed</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   </a:t>
            </a:r>
            <a:r>
              <a:rPr lang="en-US" sz="1100">
                <a:solidFill>
                  <a:srgbClr val="174AD4"/>
                </a:solidFill>
                <a:highlight>
                  <a:srgbClr val="FFFFFF"/>
                </a:highlight>
                <a:latin typeface="Consolas"/>
                <a:ea typeface="Consolas"/>
                <a:cs typeface="Consolas"/>
                <a:sym typeface="Consolas"/>
              </a:rPr>
              <a:t>border-color</a:t>
            </a:r>
            <a:r>
              <a:rPr lang="en-US" sz="1100">
                <a:solidFill>
                  <a:srgbClr val="080808"/>
                </a:solidFill>
                <a:highlight>
                  <a:srgbClr val="FFFFFF"/>
                </a:highlight>
                <a:latin typeface="Consolas"/>
                <a:ea typeface="Consolas"/>
                <a:cs typeface="Consolas"/>
                <a:sym typeface="Consolas"/>
              </a:rPr>
              <a:t>: </a:t>
            </a:r>
            <a:r>
              <a:rPr lang="en-US" sz="1100">
                <a:solidFill>
                  <a:srgbClr val="067D17"/>
                </a:solidFill>
                <a:highlight>
                  <a:srgbClr val="FFFFFF"/>
                </a:highlight>
                <a:latin typeface="Consolas"/>
                <a:ea typeface="Consolas"/>
                <a:cs typeface="Consolas"/>
                <a:sym typeface="Consolas"/>
              </a:rPr>
              <a:t>red</a:t>
            </a: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a:p>
            <a:pPr indent="0" lvl="0" marL="0" rtl="0" algn="l">
              <a:spcBef>
                <a:spcPts val="0"/>
              </a:spcBef>
              <a:spcAft>
                <a:spcPts val="0"/>
              </a:spcAft>
              <a:buNone/>
            </a:pPr>
            <a:r>
              <a:rPr lang="en-US" sz="1100">
                <a:solidFill>
                  <a:srgbClr val="080808"/>
                </a:solidFill>
                <a:highlight>
                  <a:srgbClr val="FFFFFF"/>
                </a:highlight>
                <a:latin typeface="Consolas"/>
                <a:ea typeface="Consolas"/>
                <a:cs typeface="Consolas"/>
                <a:sym typeface="Consolas"/>
              </a:rPr>
              <a:t>}</a:t>
            </a:r>
            <a:endParaRPr sz="1100">
              <a:solidFill>
                <a:srgbClr val="080808"/>
              </a:solidFill>
              <a:highlight>
                <a:srgbClr val="FFFFFF"/>
              </a:highlight>
              <a:latin typeface="Consolas"/>
              <a:ea typeface="Consolas"/>
              <a:cs typeface="Consolas"/>
              <a:sym typeface="Consolas"/>
            </a:endParaRPr>
          </a:p>
        </p:txBody>
      </p:sp>
      <p:sp>
        <p:nvSpPr>
          <p:cNvPr id="840" name="Google Shape;840;p87"/>
          <p:cNvSpPr txBox="1"/>
          <p:nvPr>
            <p:ph idx="12" type="sldNum"/>
          </p:nvPr>
        </p:nvSpPr>
        <p:spPr>
          <a:xfrm>
            <a:off x="8504981" y="4686113"/>
            <a:ext cx="583200" cy="405600"/>
          </a:xfrm>
          <a:prstGeom prst="rect">
            <a:avLst/>
          </a:prstGeom>
        </p:spPr>
        <p:txBody>
          <a:bodyPr anchorCtr="0" anchor="b" bIns="34250" lIns="68575" spcFirstLastPara="1" rIns="68575" wrap="square" tIns="34250">
            <a:noAutofit/>
          </a:bodyPr>
          <a:lstStyle/>
          <a:p>
            <a:pPr indent="0" lvl="0" marL="0" rtl="0" algn="ctr">
              <a:spcBef>
                <a:spcPts val="0"/>
              </a:spcBef>
              <a:spcAft>
                <a:spcPts val="0"/>
              </a:spcAft>
              <a:buClr>
                <a:srgbClr val="000000"/>
              </a:buClr>
              <a:buSzPts val="2100"/>
              <a:buFont typeface="Arial"/>
              <a:buNone/>
            </a:pPr>
            <a:fld id="{00000000-1234-1234-1234-123412341234}" type="slidenum">
              <a:rPr lang="en-US" sz="1200">
                <a:solidFill>
                  <a:srgbClr val="222222"/>
                </a:solidFill>
                <a:latin typeface="Arial"/>
                <a:ea typeface="Arial"/>
                <a:cs typeface="Arial"/>
                <a:sym typeface="Arial"/>
              </a:rPr>
              <a:t>‹#›</a:t>
            </a:fld>
            <a:endParaRPr sz="1200">
              <a:solidFill>
                <a:srgbClr val="222222"/>
              </a:solidFill>
              <a:latin typeface="Arial"/>
              <a:ea typeface="Arial"/>
              <a:cs typeface="Arial"/>
              <a:sym typeface="Arial"/>
            </a:endParaRPr>
          </a:p>
        </p:txBody>
      </p:sp>
      <p:sp>
        <p:nvSpPr>
          <p:cNvPr id="841" name="Google Shape;841;p87"/>
          <p:cNvSpPr txBox="1"/>
          <p:nvPr/>
        </p:nvSpPr>
        <p:spPr>
          <a:xfrm>
            <a:off x="4069738" y="3297531"/>
            <a:ext cx="4627200" cy="1636800"/>
          </a:xfrm>
          <a:prstGeom prst="rect">
            <a:avLst/>
          </a:prstGeom>
          <a:noFill/>
          <a:ln cap="flat" cmpd="sng" w="9525">
            <a:solidFill>
              <a:schemeClr val="accent5"/>
            </a:solidFill>
            <a:prstDash val="dash"/>
            <a:round/>
            <a:headEnd len="sm" w="sm" type="none"/>
            <a:tailEnd len="sm" w="sm" type="none"/>
          </a:ln>
        </p:spPr>
        <p:txBody>
          <a:bodyPr anchorCtr="0" anchor="t" bIns="68575" lIns="68575" spcFirstLastPara="1" rIns="68575" wrap="square" tIns="68575">
            <a:spAutoFit/>
          </a:bodyPr>
          <a:lstStyle/>
          <a:p>
            <a:pPr indent="0" lvl="0" marL="0" rtl="0" algn="l">
              <a:spcBef>
                <a:spcPts val="0"/>
              </a:spcBef>
              <a:spcAft>
                <a:spcPts val="0"/>
              </a:spcAft>
              <a:buNone/>
            </a:pPr>
            <a:r>
              <a:rPr lang="en-US" sz="1200">
                <a:solidFill>
                  <a:schemeClr val="accent2"/>
                </a:solidFill>
              </a:rPr>
              <a:t>In this case, </a:t>
            </a:r>
            <a:r>
              <a:rPr b="1" lang="en-US" sz="1200">
                <a:solidFill>
                  <a:schemeClr val="accent2"/>
                </a:solidFill>
                <a:latin typeface="Consolas"/>
                <a:ea typeface="Consolas"/>
                <a:cs typeface="Consolas"/>
                <a:sym typeface="Consolas"/>
              </a:rPr>
              <a:t>body</a:t>
            </a:r>
            <a:r>
              <a:rPr b="1" lang="en-US" sz="1200">
                <a:solidFill>
                  <a:schemeClr val="accent2"/>
                </a:solidFill>
              </a:rPr>
              <a:t> </a:t>
            </a:r>
            <a:r>
              <a:rPr lang="en-US" sz="1200">
                <a:solidFill>
                  <a:schemeClr val="accent2"/>
                </a:solidFill>
              </a:rPr>
              <a:t>is the selector. Each property and value is inside the declaration block.</a:t>
            </a:r>
            <a:endParaRPr sz="1200">
              <a:solidFill>
                <a:schemeClr val="accent2"/>
              </a:solidFill>
            </a:endParaRPr>
          </a:p>
          <a:p>
            <a:pPr indent="0" lvl="0" marL="0" rtl="0" algn="l">
              <a:spcBef>
                <a:spcPts val="800"/>
              </a:spcBef>
              <a:spcAft>
                <a:spcPts val="0"/>
              </a:spcAft>
              <a:buNone/>
            </a:pPr>
            <a:r>
              <a:rPr lang="en-US" sz="1200">
                <a:solidFill>
                  <a:schemeClr val="accent2"/>
                </a:solidFill>
              </a:rPr>
              <a:t>The properties are to the left of the colon character. Currently, we have “</a:t>
            </a:r>
            <a:r>
              <a:rPr b="1" lang="en-US" sz="1200">
                <a:solidFill>
                  <a:schemeClr val="accent2"/>
                </a:solidFill>
                <a:latin typeface="Consolas"/>
                <a:ea typeface="Consolas"/>
                <a:cs typeface="Consolas"/>
                <a:sym typeface="Consolas"/>
              </a:rPr>
              <a:t>border-width</a:t>
            </a:r>
            <a:r>
              <a:rPr b="1" lang="en-US" sz="1200">
                <a:solidFill>
                  <a:schemeClr val="accent2"/>
                </a:solidFill>
              </a:rPr>
              <a:t>,” “</a:t>
            </a:r>
            <a:r>
              <a:rPr b="1" lang="en-US" sz="1200">
                <a:solidFill>
                  <a:schemeClr val="accent2"/>
                </a:solidFill>
                <a:latin typeface="Consolas"/>
                <a:ea typeface="Consolas"/>
                <a:cs typeface="Consolas"/>
                <a:sym typeface="Consolas"/>
              </a:rPr>
              <a:t>border-style</a:t>
            </a:r>
            <a:r>
              <a:rPr b="1" lang="en-US" sz="1200">
                <a:solidFill>
                  <a:schemeClr val="accent2"/>
                </a:solidFill>
              </a:rPr>
              <a:t>,”</a:t>
            </a:r>
            <a:r>
              <a:rPr lang="en-US" sz="1200">
                <a:solidFill>
                  <a:schemeClr val="accent2"/>
                </a:solidFill>
              </a:rPr>
              <a:t> and </a:t>
            </a:r>
            <a:r>
              <a:rPr b="1" lang="en-US" sz="1200">
                <a:solidFill>
                  <a:schemeClr val="accent2"/>
                </a:solidFill>
              </a:rPr>
              <a:t> </a:t>
            </a:r>
            <a:r>
              <a:rPr b="1" lang="en-US" sz="1200">
                <a:solidFill>
                  <a:schemeClr val="accent2"/>
                </a:solidFill>
                <a:latin typeface="Consolas"/>
                <a:ea typeface="Consolas"/>
                <a:cs typeface="Consolas"/>
                <a:sym typeface="Consolas"/>
              </a:rPr>
              <a:t>border-color</a:t>
            </a:r>
            <a:r>
              <a:rPr b="1" lang="en-US" sz="1200">
                <a:solidFill>
                  <a:schemeClr val="accent2"/>
                </a:solidFill>
              </a:rPr>
              <a:t>.</a:t>
            </a:r>
            <a:r>
              <a:rPr lang="en-US" sz="1200">
                <a:solidFill>
                  <a:schemeClr val="accent2"/>
                </a:solidFill>
              </a:rPr>
              <a:t>” </a:t>
            </a:r>
            <a:endParaRPr sz="1200">
              <a:solidFill>
                <a:schemeClr val="accent2"/>
              </a:solidFill>
            </a:endParaRPr>
          </a:p>
          <a:p>
            <a:pPr indent="0" lvl="0" marL="0" rtl="0" algn="l">
              <a:spcBef>
                <a:spcPts val="800"/>
              </a:spcBef>
              <a:spcAft>
                <a:spcPts val="0"/>
              </a:spcAft>
              <a:buNone/>
            </a:pPr>
            <a:r>
              <a:rPr lang="en-US" sz="1200">
                <a:solidFill>
                  <a:schemeClr val="accent2"/>
                </a:solidFill>
              </a:rPr>
              <a:t>The values are to the right of the colon character. Some properties can have only one value, while others can have more than one value at a time.</a:t>
            </a:r>
            <a:endParaRPr sz="800">
              <a:solidFill>
                <a:schemeClr val="accent2"/>
              </a:solidFill>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